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537" r:id="rId2"/>
    <p:sldId id="538" r:id="rId3"/>
    <p:sldId id="539" r:id="rId4"/>
    <p:sldId id="540" r:id="rId5"/>
    <p:sldId id="551" r:id="rId6"/>
    <p:sldId id="541" r:id="rId7"/>
    <p:sldId id="542" r:id="rId8"/>
    <p:sldId id="543" r:id="rId9"/>
    <p:sldId id="544" r:id="rId10"/>
    <p:sldId id="545" r:id="rId11"/>
    <p:sldId id="546" r:id="rId12"/>
    <p:sldId id="476" r:id="rId13"/>
    <p:sldId id="260" r:id="rId14"/>
    <p:sldId id="271" r:id="rId15"/>
    <p:sldId id="272" r:id="rId16"/>
    <p:sldId id="437" r:id="rId17"/>
    <p:sldId id="536" r:id="rId18"/>
    <p:sldId id="270" r:id="rId19"/>
    <p:sldId id="292" r:id="rId20"/>
    <p:sldId id="269" r:id="rId21"/>
    <p:sldId id="532" r:id="rId22"/>
    <p:sldId id="491" r:id="rId23"/>
    <p:sldId id="535" r:id="rId24"/>
    <p:sldId id="293" r:id="rId25"/>
    <p:sldId id="40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7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95"/>
    <p:restoredTop sz="94578"/>
  </p:normalViewPr>
  <p:slideViewPr>
    <p:cSldViewPr snapToGrid="0" snapToObjects="1">
      <p:cViewPr varScale="1">
        <p:scale>
          <a:sx n="71" d="100"/>
          <a:sy n="71" d="100"/>
        </p:scale>
        <p:origin x="70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6973E9-60E3-C949-987A-7A70992726A4}" type="datetimeFigureOut">
              <a:rPr lang="en-US" smtClean="0"/>
              <a:t>4/18/2019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7C9C1-FBE8-F249-AD77-30918E0AE886}" type="slidenum">
              <a:rPr lang="en-US" smtClean="0"/>
              <a:t>‹#›</a:t>
            </a:fld>
            <a:endParaRPr lang="en-US" dirty="0"/>
          </a:p>
        </p:txBody>
      </p:sp>
    </p:spTree>
    <p:extLst>
      <p:ext uri="{BB962C8B-B14F-4D97-AF65-F5344CB8AC3E}">
        <p14:creationId xmlns:p14="http://schemas.microsoft.com/office/powerpoint/2010/main" val="3724196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2.frost.com/files/7014/7877/2743/The_Future_of_Healthcare_-_Vision_2025_Transformational_Health_Frost_Sullivan_Jana_Schoeneborn.jpg"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www.slideshare.net/bernardmoon/internet-of-things-hardware-industry-report-2016"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nih.gov/precisionmedicine/09172015-pmi-working-group-report.pdf"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ihs.com/Info/0416/internet-of-things.html"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hk-iot-conference.gs1hk.org/2016/pdf/_04_Mc%20Kinsey%20-%20(Chris%20Ip%20)%20ppt%20part%20%201%20_IoT%20-%20Capturing%20the%20Opportunity%20vF%20-%2021%20June%202016.1pptx.pdf"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7A27AD-5D1F-044B-B8D7-E4DF15D3274E}" type="slidenum">
              <a:rPr lang="en-US" smtClean="0"/>
              <a:t>1</a:t>
            </a:fld>
            <a:endParaRPr lang="en-US" dirty="0"/>
          </a:p>
        </p:txBody>
      </p:sp>
    </p:spTree>
    <p:extLst>
      <p:ext uri="{BB962C8B-B14F-4D97-AF65-F5344CB8AC3E}">
        <p14:creationId xmlns:p14="http://schemas.microsoft.com/office/powerpoint/2010/main" val="6669993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7C9C1-FBE8-F249-AD77-30918E0AE886}" type="slidenum">
              <a:rPr lang="en-US" smtClean="0"/>
              <a:t>21</a:t>
            </a:fld>
            <a:endParaRPr lang="en-US" dirty="0"/>
          </a:p>
        </p:txBody>
      </p:sp>
    </p:spTree>
    <p:extLst>
      <p:ext uri="{BB962C8B-B14F-4D97-AF65-F5344CB8AC3E}">
        <p14:creationId xmlns:p14="http://schemas.microsoft.com/office/powerpoint/2010/main" val="32933247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547d3418dc_0_1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547d3418dc_0_17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Image of paper ‘Crossing the "Valley of Death": Transitioning Cybersecurity Research into Practice’: https://dl.acm.org/citation.cfm?id=2498497</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
        <p:nvSpPr>
          <p:cNvPr id="533" name="Google Shape;533;g547d3418dc_0_17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24</a:t>
            </a:fld>
            <a:endParaRPr dirty="0"/>
          </a:p>
        </p:txBody>
      </p:sp>
    </p:spTree>
    <p:extLst>
      <p:ext uri="{BB962C8B-B14F-4D97-AF65-F5344CB8AC3E}">
        <p14:creationId xmlns:p14="http://schemas.microsoft.com/office/powerpoint/2010/main" val="3954531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4ebcc4a89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4ebcc4a89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92;g4ebcc4a895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13</a:t>
            </a:fld>
            <a:endParaRPr dirty="0"/>
          </a:p>
        </p:txBody>
      </p:sp>
    </p:spTree>
    <p:extLst>
      <p:ext uri="{BB962C8B-B14F-4D97-AF65-F5344CB8AC3E}">
        <p14:creationId xmlns:p14="http://schemas.microsoft.com/office/powerpoint/2010/main" val="1869853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a:defRPr/>
            </a:pPr>
            <a:fld id="{0708B306-C8D8-AD48-9325-7FEAE03C69B2}" type="slidenum">
              <a:rPr lang="en-US" smtClean="0"/>
              <a:pPr>
                <a:defRPr/>
              </a:pPr>
              <a:t>14</a:t>
            </a:fld>
            <a:endParaRPr lang="en-US" dirty="0"/>
          </a:p>
        </p:txBody>
      </p:sp>
      <p:sp>
        <p:nvSpPr>
          <p:cNvPr id="5" name="Notes Placeholder 4"/>
          <p:cNvSpPr>
            <a:spLocks noGrp="1"/>
          </p:cNvSpPr>
          <p:nvPr>
            <p:ph type="body" sz="quarter" idx="11"/>
          </p:nvPr>
        </p:nvSpPr>
        <p:spPr/>
        <p:txBody>
          <a:bodyPr/>
          <a:lstStyle/>
          <a:p>
            <a:pPr marL="171450" marR="0" lvl="0" indent="-171450" algn="l" defTabSz="457200" rtl="0" eaLnBrk="0" fontAlgn="base" latinLnBrk="0" hangingPunct="0">
              <a:lnSpc>
                <a:spcPct val="100000"/>
              </a:lnSpc>
              <a:spcBef>
                <a:spcPct val="30000"/>
              </a:spcBef>
              <a:spcAft>
                <a:spcPct val="0"/>
              </a:spcAft>
              <a:buClrTx/>
              <a:buSzTx/>
              <a:buFont typeface="Arial" charset="0"/>
              <a:buNone/>
              <a:tabLst/>
              <a:defRPr/>
            </a:pPr>
            <a:r>
              <a:rPr lang="en-US" baseline="0" dirty="0"/>
              <a:t>Sources:</a:t>
            </a:r>
          </a:p>
          <a:p>
            <a:pPr lvl="0"/>
            <a:r>
              <a:rPr lang="en-US" sz="1200" kern="1200" dirty="0">
                <a:solidFill>
                  <a:schemeClr val="tx1"/>
                </a:solidFill>
                <a:effectLst/>
                <a:latin typeface="+mn-lt"/>
                <a:ea typeface="ＭＳ Ｐゴシック" pitchFamily="-110" charset="-128"/>
                <a:cs typeface="ＭＳ Ｐゴシック" pitchFamily="-110" charset="-128"/>
              </a:rPr>
              <a:t>Frost &amp; Sullivan, “</a:t>
            </a:r>
            <a:r>
              <a:rPr lang="en-US" sz="1200" u="sng" kern="1200" dirty="0">
                <a:solidFill>
                  <a:schemeClr val="tx1"/>
                </a:solidFill>
                <a:effectLst/>
                <a:latin typeface="+mn-lt"/>
                <a:ea typeface="ＭＳ Ｐゴシック" pitchFamily="-110" charset="-128"/>
                <a:cs typeface="ＭＳ Ｐゴシック" pitchFamily="-110" charset="-128"/>
                <a:hlinkClick r:id="rId3"/>
              </a:rPr>
              <a:t>Vision 2025: The Future of Healthcare Infographics</a:t>
            </a:r>
            <a:r>
              <a:rPr lang="en-US" sz="1200" kern="1200" dirty="0">
                <a:solidFill>
                  <a:schemeClr val="tx1"/>
                </a:solidFill>
                <a:effectLst/>
                <a:latin typeface="+mn-lt"/>
                <a:ea typeface="ＭＳ Ｐゴシック" pitchFamily="-110" charset="-128"/>
                <a:cs typeface="ＭＳ Ｐゴシック" pitchFamily="-110" charset="-128"/>
              </a:rPr>
              <a:t>.” November 2016.</a:t>
            </a:r>
          </a:p>
          <a:p>
            <a:pPr marL="0" marR="0" lvl="0" indent="0" algn="l" defTabSz="457200" rtl="0" eaLnBrk="0" fontAlgn="base" latinLnBrk="0" hangingPunct="0">
              <a:lnSpc>
                <a:spcPct val="90000"/>
              </a:lnSpc>
              <a:spcBef>
                <a:spcPct val="30000"/>
              </a:spcBef>
              <a:spcAft>
                <a:spcPct val="0"/>
              </a:spcAft>
              <a:buClrTx/>
              <a:buSzTx/>
              <a:buFontTx/>
              <a:buNone/>
              <a:tabLst/>
              <a:defRPr/>
            </a:pPr>
            <a:r>
              <a:rPr lang="en-US" sz="1200" kern="1200" dirty="0">
                <a:solidFill>
                  <a:schemeClr val="tx1"/>
                </a:solidFill>
                <a:effectLst/>
                <a:latin typeface="+mn-lt"/>
                <a:ea typeface="ＭＳ Ｐゴシック" pitchFamily="-110" charset="-128"/>
                <a:cs typeface="ＭＳ Ｐゴシック" pitchFamily="-110" charset="-128"/>
              </a:rPr>
              <a:t>SparkLabs, “</a:t>
            </a:r>
            <a:r>
              <a:rPr lang="en-US" sz="1200" u="sng" kern="1200" dirty="0">
                <a:solidFill>
                  <a:schemeClr val="tx1"/>
                </a:solidFill>
                <a:effectLst/>
                <a:latin typeface="+mn-lt"/>
                <a:ea typeface="ＭＳ Ｐゴシック" pitchFamily="-110" charset="-128"/>
                <a:cs typeface="ＭＳ Ｐゴシック" pitchFamily="-110" charset="-128"/>
                <a:hlinkClick r:id="rId4"/>
              </a:rPr>
              <a:t>Internet of Things and Hardware Industry Overview 2016</a:t>
            </a:r>
            <a:r>
              <a:rPr lang="en-US" sz="1200" kern="1200" dirty="0">
                <a:solidFill>
                  <a:schemeClr val="tx1"/>
                </a:solidFill>
                <a:effectLst/>
                <a:latin typeface="+mn-lt"/>
                <a:ea typeface="ＭＳ Ｐゴシック" pitchFamily="-110" charset="-128"/>
                <a:cs typeface="ＭＳ Ｐゴシック" pitchFamily="-110" charset="-128"/>
              </a:rPr>
              <a:t>.” 10 March 2016.</a:t>
            </a:r>
          </a:p>
          <a:p>
            <a:r>
              <a:rPr lang="en-US" sz="1200" kern="1200" dirty="0">
                <a:solidFill>
                  <a:schemeClr val="tx1"/>
                </a:solidFill>
                <a:effectLst/>
                <a:latin typeface="+mn-lt"/>
                <a:ea typeface="ＭＳ Ｐゴシック" pitchFamily="-110" charset="-128"/>
                <a:cs typeface="ＭＳ Ｐゴシック" pitchFamily="-110" charset="-128"/>
              </a:rPr>
              <a:t>CIO, “Unlocking the Value in</a:t>
            </a:r>
            <a:r>
              <a:rPr lang="en-US" sz="1200" kern="1200" baseline="0" dirty="0">
                <a:solidFill>
                  <a:schemeClr val="tx1"/>
                </a:solidFill>
                <a:effectLst/>
                <a:latin typeface="+mn-lt"/>
                <a:ea typeface="ＭＳ Ｐゴシック" pitchFamily="-110" charset="-128"/>
                <a:cs typeface="ＭＳ Ｐゴシック" pitchFamily="-110" charset="-128"/>
              </a:rPr>
              <a:t> Patient-Generated Health Data.” 28 February 2017.</a:t>
            </a:r>
          </a:p>
          <a:p>
            <a:r>
              <a:rPr lang="en-US" sz="1200" kern="1200" baseline="0" dirty="0">
                <a:solidFill>
                  <a:schemeClr val="tx1"/>
                </a:solidFill>
                <a:effectLst/>
                <a:latin typeface="+mn-lt"/>
                <a:ea typeface="ＭＳ Ｐゴシック" pitchFamily="-110" charset="-128"/>
                <a:cs typeface="ＭＳ Ｐゴシック" pitchFamily="-110" charset="-128"/>
              </a:rPr>
              <a:t>Healthcare IT News, “87 Percent of Health Organizations Plan to Adopt IoT Technology by 2019, Study Shows.” 28 February 2017.</a:t>
            </a:r>
          </a:p>
          <a:p>
            <a:endParaRPr lang="en-US" dirty="0"/>
          </a:p>
        </p:txBody>
      </p:sp>
    </p:spTree>
    <p:extLst>
      <p:ext uri="{BB962C8B-B14F-4D97-AF65-F5344CB8AC3E}">
        <p14:creationId xmlns:p14="http://schemas.microsoft.com/office/powerpoint/2010/main" val="3800577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a:defRPr/>
            </a:pPr>
            <a:fld id="{0708B306-C8D8-AD48-9325-7FEAE03C69B2}" type="slidenum">
              <a:rPr lang="en-US" smtClean="0"/>
              <a:pPr>
                <a:defRPr/>
              </a:pPr>
              <a:t>15</a:t>
            </a:fld>
            <a:endParaRPr lang="en-US" dirty="0"/>
          </a:p>
        </p:txBody>
      </p:sp>
      <p:sp>
        <p:nvSpPr>
          <p:cNvPr id="5" name="Notes Placeholder 4"/>
          <p:cNvSpPr>
            <a:spLocks noGrp="1"/>
          </p:cNvSpPr>
          <p:nvPr>
            <p:ph type="body" sz="quarter" idx="11"/>
          </p:nvPr>
        </p:nvSpPr>
        <p:spPr/>
        <p:txBody>
          <a:bodyPr/>
          <a:lstStyle/>
          <a:p>
            <a:pPr marL="0" indent="0">
              <a:lnSpc>
                <a:spcPct val="90000"/>
              </a:lnSpc>
              <a:buNone/>
            </a:pPr>
            <a:r>
              <a:rPr lang="en-US" dirty="0"/>
              <a:t>Notes:</a:t>
            </a:r>
          </a:p>
          <a:p>
            <a:pPr marL="0" indent="0">
              <a:spcAft>
                <a:spcPts val="400"/>
              </a:spcAft>
              <a:buNone/>
            </a:pPr>
            <a:r>
              <a:rPr lang="en-US" b="1" dirty="0">
                <a:solidFill>
                  <a:srgbClr val="053244"/>
                </a:solidFill>
              </a:rPr>
              <a:t>Large data volumes and analytics opportunity generated by:</a:t>
            </a:r>
            <a:endParaRPr lang="en-US" dirty="0">
              <a:solidFill>
                <a:srgbClr val="053244"/>
              </a:solidFill>
            </a:endParaRPr>
          </a:p>
          <a:p>
            <a:pPr marL="344488" lvl="2" indent="-173038">
              <a:spcBef>
                <a:spcPct val="0"/>
              </a:spcBef>
              <a:spcAft>
                <a:spcPts val="400"/>
              </a:spcAft>
              <a:buClr>
                <a:srgbClr val="FF0000"/>
              </a:buClr>
              <a:buFont typeface="Arial"/>
              <a:buChar char="•"/>
              <a:tabLst>
                <a:tab pos="169863" algn="l"/>
                <a:tab pos="290513" algn="l"/>
              </a:tabLst>
            </a:pPr>
            <a:r>
              <a:rPr lang="en-US" dirty="0">
                <a:solidFill>
                  <a:srgbClr val="053244"/>
                </a:solidFill>
              </a:rPr>
              <a:t>Genomic data</a:t>
            </a:r>
          </a:p>
          <a:p>
            <a:pPr marL="344488" lvl="2" indent="-173038">
              <a:spcBef>
                <a:spcPct val="0"/>
              </a:spcBef>
              <a:spcAft>
                <a:spcPts val="400"/>
              </a:spcAft>
              <a:buClr>
                <a:srgbClr val="FF0000"/>
              </a:buClr>
              <a:buFont typeface="Arial"/>
              <a:buChar char="•"/>
              <a:tabLst>
                <a:tab pos="169863" algn="l"/>
                <a:tab pos="290513" algn="l"/>
              </a:tabLst>
            </a:pPr>
            <a:r>
              <a:rPr lang="en-US" dirty="0">
                <a:solidFill>
                  <a:srgbClr val="053244"/>
                </a:solidFill>
              </a:rPr>
              <a:t>Clinical and fundamental research data</a:t>
            </a:r>
          </a:p>
          <a:p>
            <a:pPr marL="344488" lvl="2" indent="-173038">
              <a:spcBef>
                <a:spcPct val="0"/>
              </a:spcBef>
              <a:spcAft>
                <a:spcPts val="400"/>
              </a:spcAft>
              <a:buClr>
                <a:srgbClr val="FF0000"/>
              </a:buClr>
              <a:buFont typeface="Arial"/>
              <a:buChar char="•"/>
              <a:tabLst>
                <a:tab pos="169863" algn="l"/>
                <a:tab pos="290513" algn="l"/>
              </a:tabLst>
            </a:pPr>
            <a:r>
              <a:rPr lang="en-US" dirty="0">
                <a:solidFill>
                  <a:srgbClr val="053244"/>
                </a:solidFill>
              </a:rPr>
              <a:t>Clinical care data and observations</a:t>
            </a:r>
          </a:p>
          <a:p>
            <a:pPr marL="344488" lvl="2" indent="-173038">
              <a:spcBef>
                <a:spcPct val="0"/>
              </a:spcBef>
              <a:spcAft>
                <a:spcPts val="400"/>
              </a:spcAft>
              <a:buClr>
                <a:srgbClr val="FF0000"/>
              </a:buClr>
              <a:buFont typeface="Arial"/>
              <a:buChar char="•"/>
              <a:tabLst>
                <a:tab pos="169863" algn="l"/>
                <a:tab pos="290513" algn="l"/>
              </a:tabLst>
            </a:pPr>
            <a:r>
              <a:rPr lang="en-US" dirty="0">
                <a:solidFill>
                  <a:srgbClr val="053244"/>
                </a:solidFill>
              </a:rPr>
              <a:t>Patient input including lifestyle, travel</a:t>
            </a:r>
          </a:p>
          <a:p>
            <a:pPr marL="344488" lvl="2" indent="-173038">
              <a:spcBef>
                <a:spcPct val="0"/>
              </a:spcBef>
              <a:spcAft>
                <a:spcPts val="400"/>
              </a:spcAft>
              <a:buClr>
                <a:srgbClr val="FF0000"/>
              </a:buClr>
              <a:buFont typeface="Arial"/>
              <a:buChar char="•"/>
              <a:tabLst>
                <a:tab pos="169863" algn="l"/>
                <a:tab pos="290513" algn="l"/>
              </a:tabLst>
            </a:pPr>
            <a:r>
              <a:rPr lang="en-US" dirty="0">
                <a:solidFill>
                  <a:srgbClr val="053244"/>
                </a:solidFill>
              </a:rPr>
              <a:t>Environmental data (weather, geography)</a:t>
            </a:r>
          </a:p>
          <a:p>
            <a:pPr marL="344488" lvl="2" indent="-173038">
              <a:spcBef>
                <a:spcPct val="0"/>
              </a:spcBef>
              <a:spcAft>
                <a:spcPts val="400"/>
              </a:spcAft>
              <a:buClr>
                <a:srgbClr val="FF0000"/>
              </a:buClr>
              <a:buFont typeface="Arial"/>
              <a:buChar char="•"/>
              <a:tabLst>
                <a:tab pos="169863" algn="l"/>
                <a:tab pos="290513" algn="l"/>
              </a:tabLst>
            </a:pPr>
            <a:r>
              <a:rPr lang="en-US" dirty="0">
                <a:solidFill>
                  <a:srgbClr val="053244"/>
                </a:solidFill>
              </a:rPr>
              <a:t>Wearable health and wellness devices</a:t>
            </a:r>
          </a:p>
          <a:p>
            <a:pPr marL="344488" lvl="2" indent="-173038">
              <a:spcBef>
                <a:spcPct val="0"/>
              </a:spcBef>
              <a:spcAft>
                <a:spcPts val="400"/>
              </a:spcAft>
              <a:buClr>
                <a:srgbClr val="FF0000"/>
              </a:buClr>
              <a:buFont typeface="Arial"/>
              <a:buChar char="•"/>
              <a:tabLst>
                <a:tab pos="169863" algn="l"/>
                <a:tab pos="290513" algn="l"/>
              </a:tabLst>
            </a:pPr>
            <a:r>
              <a:rPr lang="en-US" dirty="0">
                <a:solidFill>
                  <a:srgbClr val="053244"/>
                </a:solidFill>
              </a:rPr>
              <a:t>EMR/EHR</a:t>
            </a:r>
          </a:p>
          <a:p>
            <a:pPr marL="344488" lvl="2" indent="-173038">
              <a:spcBef>
                <a:spcPct val="0"/>
              </a:spcBef>
              <a:spcAft>
                <a:spcPts val="400"/>
              </a:spcAft>
              <a:buClr>
                <a:srgbClr val="FF0000"/>
              </a:buClr>
              <a:buFont typeface="Arial"/>
              <a:buChar char="•"/>
              <a:tabLst>
                <a:tab pos="169863" algn="l"/>
                <a:tab pos="290513" algn="l"/>
              </a:tabLst>
            </a:pPr>
            <a:r>
              <a:rPr lang="en-US" dirty="0">
                <a:solidFill>
                  <a:srgbClr val="053244"/>
                </a:solidFill>
              </a:rPr>
              <a:t>Images (tumors, MRIs, etc.)</a:t>
            </a:r>
          </a:p>
          <a:p>
            <a:pPr marL="344488" lvl="2" indent="-173038">
              <a:spcBef>
                <a:spcPct val="0"/>
              </a:spcBef>
              <a:spcAft>
                <a:spcPts val="400"/>
              </a:spcAft>
              <a:buClr>
                <a:srgbClr val="FF0000"/>
              </a:buClr>
              <a:buFont typeface="Arial"/>
              <a:buChar char="•"/>
              <a:tabLst>
                <a:tab pos="169863" algn="l"/>
                <a:tab pos="290513" algn="l"/>
              </a:tabLst>
            </a:pPr>
            <a:r>
              <a:rPr lang="en-US" dirty="0">
                <a:solidFill>
                  <a:srgbClr val="053244"/>
                </a:solidFill>
              </a:rPr>
              <a:t>Biobank data</a:t>
            </a:r>
          </a:p>
          <a:p>
            <a:pPr marL="344488" lvl="2" indent="-173038">
              <a:spcBef>
                <a:spcPct val="0"/>
              </a:spcBef>
              <a:spcAft>
                <a:spcPts val="400"/>
              </a:spcAft>
              <a:buClr>
                <a:srgbClr val="FF0000"/>
              </a:buClr>
              <a:buFont typeface="Arial"/>
              <a:buChar char="•"/>
              <a:tabLst>
                <a:tab pos="169863" algn="l"/>
                <a:tab pos="290513" algn="l"/>
              </a:tabLst>
            </a:pPr>
            <a:r>
              <a:rPr lang="en-US" dirty="0">
                <a:solidFill>
                  <a:srgbClr val="053244"/>
                </a:solidFill>
              </a:rPr>
              <a:t>Biotechnology, medical technology, pharma</a:t>
            </a:r>
          </a:p>
          <a:p>
            <a:r>
              <a:rPr lang="en-US" kern="1200" dirty="0">
                <a:solidFill>
                  <a:schemeClr val="tx1"/>
                </a:solidFill>
              </a:rPr>
              <a:t>A Biobank</a:t>
            </a:r>
            <a:r>
              <a:rPr lang="en-US" kern="1200" baseline="0" dirty="0">
                <a:solidFill>
                  <a:schemeClr val="tx1"/>
                </a:solidFill>
              </a:rPr>
              <a:t> is </a:t>
            </a:r>
            <a:r>
              <a:rPr lang="en-US" kern="1200" dirty="0">
                <a:solidFill>
                  <a:schemeClr val="tx1"/>
                </a:solidFill>
              </a:rPr>
              <a:t>a large collection of biological or medical data and tissue samples, amassed for research purposes.</a:t>
            </a:r>
          </a:p>
          <a:p>
            <a:r>
              <a:rPr lang="en-US" sz="1100" kern="1200" dirty="0">
                <a:solidFill>
                  <a:schemeClr val="tx1"/>
                </a:solidFill>
              </a:rPr>
              <a:t>Biobanks play a crucial role in biomedical research. The wide array of biospecimens (including blood, saliva, plasma, and purified DNA) maintained in biobanks can be described as libraries of the human organism. They are carefully characterized to determine the general and unique features of the continuous cell line and the absence or presence of contaminants, therefore establishing a fundamental understanding about the raw material from which the biological product is being derived and maintained. Biobanks catalog specimens using genetic and other traits, such as age, gender, blood type, and ethnicity. Some samples are also categorized according to environmental factors, such as whether the donor had been exposed to radiation, asbestos, or some other substance that can affect human genes.</a:t>
            </a:r>
          </a:p>
          <a:p>
            <a:r>
              <a:rPr lang="en-US" sz="1100" kern="1200" dirty="0">
                <a:solidFill>
                  <a:schemeClr val="tx1"/>
                </a:solidFill>
              </a:rPr>
              <a:t/>
            </a:r>
            <a:br>
              <a:rPr lang="en-US" sz="1100" kern="1200" dirty="0">
                <a:solidFill>
                  <a:schemeClr val="tx1"/>
                </a:solidFill>
              </a:rPr>
            </a:br>
            <a:r>
              <a:rPr lang="en-US" sz="1100" kern="1200" dirty="0">
                <a:solidFill>
                  <a:schemeClr val="tx1"/>
                </a:solidFill>
              </a:rPr>
              <a:t>Source:</a:t>
            </a:r>
          </a:p>
          <a:p>
            <a:pPr marL="0" marR="0" indent="0" algn="l" defTabSz="457200" rtl="0" eaLnBrk="0" fontAlgn="base" latinLnBrk="0" hangingPunct="0">
              <a:lnSpc>
                <a:spcPct val="100000"/>
              </a:lnSpc>
              <a:spcBef>
                <a:spcPct val="30000"/>
              </a:spcBef>
              <a:spcAft>
                <a:spcPct val="0"/>
              </a:spcAft>
              <a:buClrTx/>
              <a:buSzTx/>
              <a:buFontTx/>
              <a:buNone/>
              <a:tabLst/>
              <a:defRPr/>
            </a:pPr>
            <a:r>
              <a:rPr lang="en-US" sz="1100" dirty="0"/>
              <a:t>National Institutes of Health, “</a:t>
            </a:r>
            <a:r>
              <a:rPr lang="en-US" sz="1100" dirty="0">
                <a:hlinkClick r:id="rId3"/>
              </a:rPr>
              <a:t>The Precision Medicine Initiative Cohort Program - Building a Research Foundation for 21</a:t>
            </a:r>
            <a:r>
              <a:rPr lang="en-US" sz="1100" baseline="30000" dirty="0">
                <a:hlinkClick r:id="rId3"/>
              </a:rPr>
              <a:t>st</a:t>
            </a:r>
            <a:r>
              <a:rPr lang="en-US" sz="1100" dirty="0">
                <a:hlinkClick r:id="rId3"/>
              </a:rPr>
              <a:t> Century Medicine</a:t>
            </a:r>
            <a:r>
              <a:rPr lang="en-US" sz="1100" dirty="0"/>
              <a:t>.” September 2015.</a:t>
            </a:r>
          </a:p>
          <a:p>
            <a:endParaRPr lang="en-US" sz="1100" kern="1200" dirty="0">
              <a:solidFill>
                <a:schemeClr val="tx1"/>
              </a:solidFill>
            </a:endParaRPr>
          </a:p>
          <a:p>
            <a:endParaRPr lang="en-US" sz="1100" kern="1200" dirty="0">
              <a:solidFill>
                <a:schemeClr val="tx1"/>
              </a:solidFill>
            </a:endParaRPr>
          </a:p>
          <a:p>
            <a:pPr marL="0" marR="0" indent="0" algn="l" defTabSz="4572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Tree>
    <p:extLst>
      <p:ext uri="{BB962C8B-B14F-4D97-AF65-F5344CB8AC3E}">
        <p14:creationId xmlns:p14="http://schemas.microsoft.com/office/powerpoint/2010/main" val="303076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dirty="0"/>
              <a:t>MyCareLink Monitor, Versions 24950 and 24952,</a:t>
            </a:r>
          </a:p>
          <a:p>
            <a:pPr fontAlgn="base"/>
            <a:r>
              <a:rPr lang="en-US" sz="1200" dirty="0"/>
              <a:t>CareLink Monitor, Version 2490C,</a:t>
            </a:r>
          </a:p>
          <a:p>
            <a:pPr fontAlgn="base"/>
            <a:r>
              <a:rPr lang="en-US" sz="1200" dirty="0"/>
              <a:t>CareLink 2090 Programmer,</a:t>
            </a:r>
          </a:p>
          <a:p>
            <a:pPr fontAlgn="base"/>
            <a:r>
              <a:rPr lang="en-US" sz="1200" dirty="0"/>
              <a:t>Amplia CRT-D (all models),</a:t>
            </a:r>
          </a:p>
          <a:p>
            <a:pPr fontAlgn="base"/>
            <a:r>
              <a:rPr lang="en-US" sz="1200" dirty="0"/>
              <a:t>Claria CRT-D (all models),</a:t>
            </a:r>
          </a:p>
          <a:p>
            <a:pPr fontAlgn="base"/>
            <a:r>
              <a:rPr lang="en-US" sz="1200" dirty="0"/>
              <a:t>Compia CRT-D (all models),</a:t>
            </a:r>
          </a:p>
          <a:p>
            <a:pPr fontAlgn="base"/>
            <a:r>
              <a:rPr lang="en-US" sz="1200" dirty="0"/>
              <a:t>Concerto CRT-D (all models),</a:t>
            </a:r>
          </a:p>
          <a:p>
            <a:pPr fontAlgn="base"/>
            <a:r>
              <a:rPr lang="en-US" sz="1200" dirty="0"/>
              <a:t>Concerto II CRT-D (all models),</a:t>
            </a:r>
          </a:p>
          <a:p>
            <a:pPr fontAlgn="base"/>
            <a:r>
              <a:rPr lang="en-US" sz="1200" dirty="0"/>
              <a:t>Consulta CRT-D (all models),</a:t>
            </a:r>
          </a:p>
          <a:p>
            <a:pPr fontAlgn="base"/>
            <a:r>
              <a:rPr lang="en-US" sz="1200" dirty="0"/>
              <a:t>Evera ICD (all models),</a:t>
            </a:r>
          </a:p>
          <a:p>
            <a:pPr fontAlgn="base"/>
            <a:r>
              <a:rPr lang="en-US" sz="1200" dirty="0"/>
              <a:t>Maximo II CRT-D and ICD (all models),</a:t>
            </a:r>
          </a:p>
          <a:p>
            <a:pPr fontAlgn="base"/>
            <a:r>
              <a:rPr lang="en-US" sz="1200" dirty="0"/>
              <a:t>Mirro ICD (all models),</a:t>
            </a:r>
          </a:p>
          <a:p>
            <a:pPr fontAlgn="base"/>
            <a:r>
              <a:rPr lang="en-US" sz="1200" dirty="0"/>
              <a:t>Nayamed ND ICD (all models),</a:t>
            </a:r>
          </a:p>
          <a:p>
            <a:pPr fontAlgn="base"/>
            <a:r>
              <a:rPr lang="en-US" sz="1200" dirty="0"/>
              <a:t>Primo ICD (all models),</a:t>
            </a:r>
          </a:p>
          <a:p>
            <a:pPr fontAlgn="base"/>
            <a:r>
              <a:rPr lang="en-US" sz="1200" dirty="0"/>
              <a:t>Protecta ICD and CRT-D (all models),</a:t>
            </a:r>
          </a:p>
          <a:p>
            <a:pPr fontAlgn="base"/>
            <a:r>
              <a:rPr lang="en-US" sz="1200" dirty="0"/>
              <a:t>Secura ICD (all models),</a:t>
            </a:r>
          </a:p>
          <a:p>
            <a:pPr fontAlgn="base"/>
            <a:r>
              <a:rPr lang="en-US" sz="1200" dirty="0"/>
              <a:t>Virtuoso ICD (all models),</a:t>
            </a:r>
          </a:p>
          <a:p>
            <a:pPr fontAlgn="base"/>
            <a:r>
              <a:rPr lang="en-US" sz="1200" dirty="0"/>
              <a:t>Virtuoso II ICD (all models),</a:t>
            </a:r>
          </a:p>
          <a:p>
            <a:pPr fontAlgn="base"/>
            <a:r>
              <a:rPr lang="en-US" sz="1200" dirty="0"/>
              <a:t>Visia AF ICD (all models), and</a:t>
            </a:r>
          </a:p>
          <a:p>
            <a:pPr fontAlgn="base"/>
            <a:r>
              <a:rPr lang="en-US" sz="1200" dirty="0"/>
              <a:t>Viva CRT-D (all models).</a:t>
            </a:r>
            <a:endParaRPr lang="en-US" sz="2400" dirty="0"/>
          </a:p>
          <a:p>
            <a:endParaRPr lang="en-US" dirty="0"/>
          </a:p>
        </p:txBody>
      </p:sp>
      <p:sp>
        <p:nvSpPr>
          <p:cNvPr id="4" name="Slide Number Placeholder 3"/>
          <p:cNvSpPr>
            <a:spLocks noGrp="1"/>
          </p:cNvSpPr>
          <p:nvPr>
            <p:ph type="sldNum" sz="quarter" idx="5"/>
          </p:nvPr>
        </p:nvSpPr>
        <p:spPr/>
        <p:txBody>
          <a:bodyPr/>
          <a:lstStyle/>
          <a:p>
            <a:fld id="{497A27AD-5D1F-044B-B8D7-E4DF15D3274E}" type="slidenum">
              <a:rPr lang="en-US" smtClean="0"/>
              <a:t>16</a:t>
            </a:fld>
            <a:endParaRPr lang="en-US" dirty="0"/>
          </a:p>
        </p:txBody>
      </p:sp>
    </p:spTree>
    <p:extLst>
      <p:ext uri="{BB962C8B-B14F-4D97-AF65-F5344CB8AC3E}">
        <p14:creationId xmlns:p14="http://schemas.microsoft.com/office/powerpoint/2010/main" val="849319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ＭＳ Ｐゴシック" pitchFamily="-110" charset="-128"/>
                <a:cs typeface="ＭＳ Ｐゴシック" pitchFamily="-110" charset="-128"/>
              </a:rPr>
              <a:t>IHS Technology, “</a:t>
            </a:r>
            <a:r>
              <a:rPr lang="en-US" sz="1200" u="sng" kern="1200" dirty="0">
                <a:solidFill>
                  <a:schemeClr val="tx1"/>
                </a:solidFill>
                <a:effectLst/>
                <a:latin typeface="+mn-lt"/>
                <a:ea typeface="ＭＳ Ｐゴシック" pitchFamily="-110" charset="-128"/>
                <a:cs typeface="ＭＳ Ｐゴシック" pitchFamily="-110" charset="-128"/>
                <a:hlinkClick r:id="rId3"/>
              </a:rPr>
              <a:t>IoT Platforms: Enabling the Internet of Things</a:t>
            </a:r>
            <a:r>
              <a:rPr lang="en-US" sz="1200" kern="1200" dirty="0">
                <a:solidFill>
                  <a:schemeClr val="tx1"/>
                </a:solidFill>
                <a:effectLst/>
                <a:latin typeface="+mn-lt"/>
                <a:ea typeface="ＭＳ Ｐゴシック" pitchFamily="-110" charset="-128"/>
                <a:cs typeface="ＭＳ Ｐゴシック" pitchFamily="-110" charset="-128"/>
              </a:rPr>
              <a:t>.” March 2016.</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ＭＳ Ｐゴシック" pitchFamily="-110" charset="-128"/>
                <a:cs typeface="ＭＳ Ｐゴシック" pitchFamily="-110" charset="-128"/>
              </a:rPr>
              <a:t>McKinsey, “</a:t>
            </a:r>
            <a:r>
              <a:rPr lang="en-US" sz="1200" u="sng" kern="1200" dirty="0">
                <a:solidFill>
                  <a:schemeClr val="tx1"/>
                </a:solidFill>
                <a:effectLst/>
                <a:latin typeface="+mn-lt"/>
                <a:ea typeface="ＭＳ Ｐゴシック" pitchFamily="-110" charset="-128"/>
                <a:cs typeface="ＭＳ Ｐゴシック" pitchFamily="-110" charset="-128"/>
                <a:hlinkClick r:id="rId4" invalidUrl="http://hk-iot-conference.gs1hk.org/2016/pdf/_04_Mc Kinsey - (Chris Ip ) ppt part  1 _IoT - Capturing the Opportunity vF - 21 June 2016.1pptx.pdf"/>
              </a:rPr>
              <a:t>The IoT Opportunity – Are You Ready to Capture a Once-in-a-Lifetime Value Pool</a:t>
            </a:r>
            <a:r>
              <a:rPr lang="en-US" sz="1200" kern="1200" dirty="0">
                <a:solidFill>
                  <a:schemeClr val="tx1"/>
                </a:solidFill>
                <a:effectLst/>
                <a:latin typeface="+mn-lt"/>
                <a:ea typeface="ＭＳ Ｐゴシック" pitchFamily="-110" charset="-128"/>
                <a:cs typeface="ＭＳ Ｐゴシック" pitchFamily="-110" charset="-128"/>
              </a:rPr>
              <a:t>?” 21 June 2016.</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mn-lt"/>
              <a:ea typeface="ＭＳ Ｐゴシック" pitchFamily="-110" charset="-128"/>
              <a:cs typeface="ＭＳ Ｐゴシック" pitchFamily="-110" charset="-128"/>
            </a:endParaRPr>
          </a:p>
          <a:p>
            <a:pPr lvl="0"/>
            <a:endParaRPr lang="en-US" sz="1200" kern="1200" dirty="0">
              <a:solidFill>
                <a:schemeClr val="tx1"/>
              </a:solidFill>
              <a:effectLst/>
              <a:latin typeface="+mn-lt"/>
              <a:ea typeface="ＭＳ Ｐゴシック" pitchFamily="-110" charset="-128"/>
              <a:cs typeface="ＭＳ Ｐゴシック" pitchFamily="-110" charset="-128"/>
            </a:endParaRPr>
          </a:p>
        </p:txBody>
      </p:sp>
      <p:sp>
        <p:nvSpPr>
          <p:cNvPr id="4" name="Slide Number Placeholder 3"/>
          <p:cNvSpPr>
            <a:spLocks noGrp="1"/>
          </p:cNvSpPr>
          <p:nvPr>
            <p:ph type="sldNum" sz="quarter" idx="10"/>
          </p:nvPr>
        </p:nvSpPr>
        <p:spPr/>
        <p:txBody>
          <a:bodyPr/>
          <a:lstStyle/>
          <a:p>
            <a:pPr>
              <a:defRPr/>
            </a:pPr>
            <a:fld id="{0708B306-C8D8-AD48-9325-7FEAE03C69B2}" type="slidenum">
              <a:rPr lang="en-US" smtClean="0"/>
              <a:pPr>
                <a:defRPr/>
              </a:pPr>
              <a:t>17</a:t>
            </a:fld>
            <a:endParaRPr lang="en-US" dirty="0"/>
          </a:p>
        </p:txBody>
      </p:sp>
    </p:spTree>
    <p:extLst>
      <p:ext uri="{BB962C8B-B14F-4D97-AF65-F5344CB8AC3E}">
        <p14:creationId xmlns:p14="http://schemas.microsoft.com/office/powerpoint/2010/main" val="3477802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Across elements of a connected ecosystem:</a:t>
            </a:r>
          </a:p>
          <a:p>
            <a:pPr marL="285750" indent="-285750">
              <a:buFont typeface="Arial" charset="0"/>
              <a:buChar char="•"/>
            </a:pPr>
            <a:r>
              <a:rPr lang="en-US" dirty="0"/>
              <a:t>Users</a:t>
            </a:r>
          </a:p>
          <a:p>
            <a:pPr marL="285750" indent="-285750">
              <a:buFont typeface="Arial" charset="0"/>
              <a:buChar char="•"/>
            </a:pPr>
            <a:r>
              <a:rPr lang="en-US" dirty="0"/>
              <a:t>Devices</a:t>
            </a:r>
          </a:p>
          <a:p>
            <a:pPr marL="285750" indent="-285750">
              <a:buFont typeface="Arial" charset="0"/>
              <a:buChar char="•"/>
            </a:pPr>
            <a:r>
              <a:rPr lang="en-US" dirty="0"/>
              <a:t>Gateways</a:t>
            </a:r>
          </a:p>
          <a:p>
            <a:pPr marL="285750" indent="-285750">
              <a:buFont typeface="Arial" charset="0"/>
              <a:buChar char="•"/>
            </a:pPr>
            <a:r>
              <a:rPr lang="en-US" dirty="0"/>
              <a:t>Communications</a:t>
            </a:r>
          </a:p>
          <a:p>
            <a:pPr marL="285750" indent="-285750">
              <a:buFont typeface="Arial" charset="0"/>
              <a:buChar char="•"/>
            </a:pPr>
            <a:r>
              <a:rPr lang="en-US" dirty="0"/>
              <a:t>Clouds</a:t>
            </a:r>
          </a:p>
          <a:p>
            <a:pPr marL="285750" indent="-285750">
              <a:buFont typeface="Arial" charset="0"/>
              <a:buChar char="•"/>
            </a:pPr>
            <a:r>
              <a:rPr lang="en-US" dirty="0"/>
              <a:t>Software</a:t>
            </a:r>
          </a:p>
          <a:p>
            <a:pPr marL="285750" indent="-285750">
              <a:buFont typeface="Arial" charset="0"/>
              <a:buChar char="•"/>
            </a:pPr>
            <a:r>
              <a:rPr lang="en-US" dirty="0"/>
              <a:t>Services</a:t>
            </a:r>
          </a:p>
          <a:p>
            <a:pPr marL="285750" indent="-285750">
              <a:buFont typeface="Arial" charset="0"/>
              <a:buChar char="•"/>
            </a:pPr>
            <a:r>
              <a:rPr lang="en-US" dirty="0"/>
              <a:t>Data</a:t>
            </a:r>
          </a:p>
          <a:p>
            <a:pPr marL="285750" indent="-285750">
              <a:buFont typeface="Arial" charset="0"/>
              <a:buChar char="•"/>
            </a:pPr>
            <a:r>
              <a:rPr lang="en-US" dirty="0"/>
              <a:t>Hardware</a:t>
            </a:r>
          </a:p>
          <a:p>
            <a:pPr marL="285750" indent="-285750">
              <a:buFont typeface="Arial" charset="0"/>
              <a:buChar char="•"/>
            </a:pPr>
            <a:r>
              <a:rPr lang="en-US" dirty="0"/>
              <a:t>Firmware</a:t>
            </a:r>
          </a:p>
          <a:p>
            <a:endParaRPr lang="en-US" dirty="0"/>
          </a:p>
        </p:txBody>
      </p:sp>
      <p:sp>
        <p:nvSpPr>
          <p:cNvPr id="4" name="Slide Number Placeholder 3"/>
          <p:cNvSpPr>
            <a:spLocks noGrp="1"/>
          </p:cNvSpPr>
          <p:nvPr>
            <p:ph type="sldNum" sz="quarter" idx="10"/>
          </p:nvPr>
        </p:nvSpPr>
        <p:spPr/>
        <p:txBody>
          <a:bodyPr/>
          <a:lstStyle/>
          <a:p>
            <a:pPr>
              <a:defRPr/>
            </a:pPr>
            <a:fld id="{0708B306-C8D8-AD48-9325-7FEAE03C69B2}" type="slidenum">
              <a:rPr lang="en-US" smtClean="0"/>
              <a:pPr>
                <a:defRPr/>
              </a:pPr>
              <a:t>18</a:t>
            </a:fld>
            <a:endParaRPr lang="en-US" dirty="0"/>
          </a:p>
        </p:txBody>
      </p:sp>
    </p:spTree>
    <p:extLst>
      <p:ext uri="{BB962C8B-B14F-4D97-AF65-F5344CB8AC3E}">
        <p14:creationId xmlns:p14="http://schemas.microsoft.com/office/powerpoint/2010/main" val="204307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BBE421-C7BA-6F4D-A1E2-681F17F2A541}" type="slidenum">
              <a:rPr lang="en-US" smtClean="0"/>
              <a:t>19</a:t>
            </a:fld>
            <a:endParaRPr lang="en-US" dirty="0"/>
          </a:p>
        </p:txBody>
      </p:sp>
    </p:spTree>
    <p:extLst>
      <p:ext uri="{BB962C8B-B14F-4D97-AF65-F5344CB8AC3E}">
        <p14:creationId xmlns:p14="http://schemas.microsoft.com/office/powerpoint/2010/main" val="3788097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a:defRPr/>
            </a:pPr>
            <a:fld id="{0708B306-C8D8-AD48-9325-7FEAE03C69B2}" type="slidenum">
              <a:rPr lang="en-US" smtClean="0"/>
              <a:pPr>
                <a:defRPr/>
              </a:pPr>
              <a:t>20</a:t>
            </a:fld>
            <a:endParaRPr lang="en-US" dirty="0"/>
          </a:p>
        </p:txBody>
      </p:sp>
      <p:sp>
        <p:nvSpPr>
          <p:cNvPr id="5" name="Notes Placeholder 4"/>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310424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0CFF7-1337-BD49-8803-B6A9248E35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CFE3CE1-7E66-2642-8DC2-B57A9AE446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C5C1AD-A8D3-2040-AA21-F40231142189}"/>
              </a:ext>
            </a:extLst>
          </p:cNvPr>
          <p:cNvSpPr>
            <a:spLocks noGrp="1"/>
          </p:cNvSpPr>
          <p:nvPr>
            <p:ph type="dt" sz="half" idx="10"/>
          </p:nvPr>
        </p:nvSpPr>
        <p:spPr/>
        <p:txBody>
          <a:bodyPr/>
          <a:lstStyle/>
          <a:p>
            <a:fld id="{F4FFFEDA-54F9-F24A-811E-A73132E8F33F}" type="datetimeFigureOut">
              <a:rPr lang="en-US" smtClean="0"/>
              <a:t>4/18/2019</a:t>
            </a:fld>
            <a:endParaRPr lang="en-US" dirty="0"/>
          </a:p>
        </p:txBody>
      </p:sp>
      <p:sp>
        <p:nvSpPr>
          <p:cNvPr id="5" name="Footer Placeholder 4">
            <a:extLst>
              <a:ext uri="{FF2B5EF4-FFF2-40B4-BE49-F238E27FC236}">
                <a16:creationId xmlns:a16="http://schemas.microsoft.com/office/drawing/2014/main" id="{E033CAF0-2D63-E042-B57F-500D47AC2E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E8BF6BB-E900-C44D-A9F0-BF137CB6A923}"/>
              </a:ext>
            </a:extLst>
          </p:cNvPr>
          <p:cNvSpPr>
            <a:spLocks noGrp="1"/>
          </p:cNvSpPr>
          <p:nvPr>
            <p:ph type="sldNum" sz="quarter" idx="12"/>
          </p:nvPr>
        </p:nvSpPr>
        <p:spPr/>
        <p:txBody>
          <a:bodyPr/>
          <a:lstStyle/>
          <a:p>
            <a:fld id="{213062E5-F39E-394E-9EC5-EDDA799D6EB0}" type="slidenum">
              <a:rPr lang="en-US" smtClean="0"/>
              <a:t>‹#›</a:t>
            </a:fld>
            <a:endParaRPr lang="en-US" dirty="0"/>
          </a:p>
        </p:txBody>
      </p:sp>
    </p:spTree>
    <p:extLst>
      <p:ext uri="{BB962C8B-B14F-4D97-AF65-F5344CB8AC3E}">
        <p14:creationId xmlns:p14="http://schemas.microsoft.com/office/powerpoint/2010/main" val="1396066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4C091-6126-E84E-8473-10CC7AC1DB4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BDF246-B4DF-FB42-B0E7-53C0D3816B8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CF028A-4EE8-A249-AF78-0606DD2E1F4F}"/>
              </a:ext>
            </a:extLst>
          </p:cNvPr>
          <p:cNvSpPr>
            <a:spLocks noGrp="1"/>
          </p:cNvSpPr>
          <p:nvPr>
            <p:ph type="dt" sz="half" idx="10"/>
          </p:nvPr>
        </p:nvSpPr>
        <p:spPr/>
        <p:txBody>
          <a:bodyPr/>
          <a:lstStyle/>
          <a:p>
            <a:fld id="{F4FFFEDA-54F9-F24A-811E-A73132E8F33F}" type="datetimeFigureOut">
              <a:rPr lang="en-US" smtClean="0"/>
              <a:t>4/18/2019</a:t>
            </a:fld>
            <a:endParaRPr lang="en-US" dirty="0"/>
          </a:p>
        </p:txBody>
      </p:sp>
      <p:sp>
        <p:nvSpPr>
          <p:cNvPr id="5" name="Footer Placeholder 4">
            <a:extLst>
              <a:ext uri="{FF2B5EF4-FFF2-40B4-BE49-F238E27FC236}">
                <a16:creationId xmlns:a16="http://schemas.microsoft.com/office/drawing/2014/main" id="{37F3F9C6-B0B3-194B-B3FA-F6B7FC1AE35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2C0BF8-C50A-7B46-9C62-7FED61D04483}"/>
              </a:ext>
            </a:extLst>
          </p:cNvPr>
          <p:cNvSpPr>
            <a:spLocks noGrp="1"/>
          </p:cNvSpPr>
          <p:nvPr>
            <p:ph type="sldNum" sz="quarter" idx="12"/>
          </p:nvPr>
        </p:nvSpPr>
        <p:spPr/>
        <p:txBody>
          <a:bodyPr/>
          <a:lstStyle/>
          <a:p>
            <a:fld id="{213062E5-F39E-394E-9EC5-EDDA799D6EB0}" type="slidenum">
              <a:rPr lang="en-US" smtClean="0"/>
              <a:t>‹#›</a:t>
            </a:fld>
            <a:endParaRPr lang="en-US" dirty="0"/>
          </a:p>
        </p:txBody>
      </p:sp>
    </p:spTree>
    <p:extLst>
      <p:ext uri="{BB962C8B-B14F-4D97-AF65-F5344CB8AC3E}">
        <p14:creationId xmlns:p14="http://schemas.microsoft.com/office/powerpoint/2010/main" val="1305183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AE57E9-64A1-C142-839C-CF185C7C86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13CDB2-7A66-7F49-9F09-C91FE3A4A62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50B154-DE7A-1B49-BB64-F52828353D43}"/>
              </a:ext>
            </a:extLst>
          </p:cNvPr>
          <p:cNvSpPr>
            <a:spLocks noGrp="1"/>
          </p:cNvSpPr>
          <p:nvPr>
            <p:ph type="dt" sz="half" idx="10"/>
          </p:nvPr>
        </p:nvSpPr>
        <p:spPr/>
        <p:txBody>
          <a:bodyPr/>
          <a:lstStyle/>
          <a:p>
            <a:fld id="{F4FFFEDA-54F9-F24A-811E-A73132E8F33F}" type="datetimeFigureOut">
              <a:rPr lang="en-US" smtClean="0"/>
              <a:t>4/18/2019</a:t>
            </a:fld>
            <a:endParaRPr lang="en-US" dirty="0"/>
          </a:p>
        </p:txBody>
      </p:sp>
      <p:sp>
        <p:nvSpPr>
          <p:cNvPr id="5" name="Footer Placeholder 4">
            <a:extLst>
              <a:ext uri="{FF2B5EF4-FFF2-40B4-BE49-F238E27FC236}">
                <a16:creationId xmlns:a16="http://schemas.microsoft.com/office/drawing/2014/main" id="{B386E655-4713-754D-AF64-293779B00FB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A42154-9108-7141-BF54-2F8FF8CE34EE}"/>
              </a:ext>
            </a:extLst>
          </p:cNvPr>
          <p:cNvSpPr>
            <a:spLocks noGrp="1"/>
          </p:cNvSpPr>
          <p:nvPr>
            <p:ph type="sldNum" sz="quarter" idx="12"/>
          </p:nvPr>
        </p:nvSpPr>
        <p:spPr/>
        <p:txBody>
          <a:bodyPr/>
          <a:lstStyle/>
          <a:p>
            <a:fld id="{213062E5-F39E-394E-9EC5-EDDA799D6EB0}" type="slidenum">
              <a:rPr lang="en-US" smtClean="0"/>
              <a:t>‹#›</a:t>
            </a:fld>
            <a:endParaRPr lang="en-US" dirty="0"/>
          </a:p>
        </p:txBody>
      </p:sp>
    </p:spTree>
    <p:extLst>
      <p:ext uri="{BB962C8B-B14F-4D97-AF65-F5344CB8AC3E}">
        <p14:creationId xmlns:p14="http://schemas.microsoft.com/office/powerpoint/2010/main" val="3676719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ingle column">
  <p:cSld name="Single column">
    <p:spTree>
      <p:nvGrpSpPr>
        <p:cNvPr id="1" name="Shape 136"/>
        <p:cNvGrpSpPr/>
        <p:nvPr/>
      </p:nvGrpSpPr>
      <p:grpSpPr>
        <a:xfrm>
          <a:off x="0" y="0"/>
          <a:ext cx="0" cy="0"/>
          <a:chOff x="0" y="0"/>
          <a:chExt cx="0" cy="0"/>
        </a:xfrm>
      </p:grpSpPr>
      <p:sp>
        <p:nvSpPr>
          <p:cNvPr id="137" name="Google Shape;137;p37"/>
          <p:cNvSpPr txBox="1">
            <a:spLocks noGrp="1"/>
          </p:cNvSpPr>
          <p:nvPr>
            <p:ph type="ctrTitle"/>
          </p:nvPr>
        </p:nvSpPr>
        <p:spPr>
          <a:xfrm>
            <a:off x="843516" y="467833"/>
            <a:ext cx="10618500" cy="11484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rgbClr val="216CA5"/>
              </a:buClr>
              <a:buSzPts val="3600"/>
              <a:buFont typeface="Verdana"/>
              <a:buNone/>
              <a:defRPr sz="3600" b="1" i="0" u="none" strike="noStrike" cap="none">
                <a:solidFill>
                  <a:srgbClr val="216CA5"/>
                </a:solidFill>
                <a:latin typeface="Verdana"/>
                <a:ea typeface="Verdana"/>
                <a:cs typeface="Verdana"/>
                <a:sym typeface="Verdan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38" name="Google Shape;138;p37"/>
          <p:cNvSpPr txBox="1">
            <a:spLocks noGrp="1"/>
          </p:cNvSpPr>
          <p:nvPr>
            <p:ph type="body" idx="1"/>
          </p:nvPr>
        </p:nvSpPr>
        <p:spPr>
          <a:xfrm>
            <a:off x="843535" y="1934350"/>
            <a:ext cx="10109700" cy="3732000"/>
          </a:xfrm>
          <a:prstGeom prst="rect">
            <a:avLst/>
          </a:prstGeom>
          <a:noFill/>
          <a:ln>
            <a:noFill/>
          </a:ln>
        </p:spPr>
        <p:txBody>
          <a:bodyPr spcFirstLastPara="1" wrap="square" lIns="91425" tIns="91425" rIns="91425" bIns="91425" anchor="t" anchorCtr="0"/>
          <a:lstStyle>
            <a:lvl1pPr marL="457200" marR="0" lvl="0" indent="-330200" algn="l" rtl="0">
              <a:lnSpc>
                <a:spcPct val="90000"/>
              </a:lnSpc>
              <a:spcBef>
                <a:spcPts val="1000"/>
              </a:spcBef>
              <a:spcAft>
                <a:spcPts val="0"/>
              </a:spcAft>
              <a:buClr>
                <a:srgbClr val="3F3F3F"/>
              </a:buClr>
              <a:buSzPts val="1600"/>
              <a:buFont typeface="Arial"/>
              <a:buChar char="•"/>
              <a:defRPr sz="1600" b="0" i="0" u="none" strike="noStrike" cap="none">
                <a:solidFill>
                  <a:srgbClr val="3F3F3F"/>
                </a:solidFill>
                <a:latin typeface="Verdana"/>
                <a:ea typeface="Verdana"/>
                <a:cs typeface="Verdana"/>
                <a:sym typeface="Verdana"/>
              </a:defRPr>
            </a:lvl1pPr>
            <a:lvl2pPr marL="914400" marR="0" lvl="1" indent="-330200" algn="l" rtl="0">
              <a:lnSpc>
                <a:spcPct val="90000"/>
              </a:lnSpc>
              <a:spcBef>
                <a:spcPts val="500"/>
              </a:spcBef>
              <a:spcAft>
                <a:spcPts val="0"/>
              </a:spcAft>
              <a:buClr>
                <a:srgbClr val="3D3D3D"/>
              </a:buClr>
              <a:buSzPts val="1600"/>
              <a:buFont typeface="Arial"/>
              <a:buChar char="•"/>
              <a:defRPr sz="1600" b="0" i="0" u="none" strike="noStrike" cap="none">
                <a:solidFill>
                  <a:srgbClr val="3D3D3D"/>
                </a:solidFill>
                <a:latin typeface="Arial"/>
                <a:ea typeface="Arial"/>
                <a:cs typeface="Arial"/>
                <a:sym typeface="Arial"/>
              </a:defRPr>
            </a:lvl2pPr>
            <a:lvl3pPr marL="1371600" marR="0" lvl="2" indent="-330200"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Verdana"/>
                <a:ea typeface="Verdana"/>
                <a:cs typeface="Verdana"/>
                <a:sym typeface="Verdana"/>
              </a:defRPr>
            </a:lvl3pPr>
            <a:lvl4pPr marL="1828800" marR="0" lvl="3" indent="-330200"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Verdana"/>
                <a:ea typeface="Verdana"/>
                <a:cs typeface="Verdana"/>
                <a:sym typeface="Verdana"/>
              </a:defRPr>
            </a:lvl4pPr>
            <a:lvl5pPr marL="2286000" marR="0" lvl="4" indent="-330200"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113317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30121-0866-DB49-999E-2E0C0947B1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9E4522-9624-624D-A3DF-A86BFB42349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6AAAB6-29FE-6846-8F40-968129546184}"/>
              </a:ext>
            </a:extLst>
          </p:cNvPr>
          <p:cNvSpPr>
            <a:spLocks noGrp="1"/>
          </p:cNvSpPr>
          <p:nvPr>
            <p:ph type="dt" sz="half" idx="10"/>
          </p:nvPr>
        </p:nvSpPr>
        <p:spPr/>
        <p:txBody>
          <a:bodyPr/>
          <a:lstStyle/>
          <a:p>
            <a:fld id="{F4FFFEDA-54F9-F24A-811E-A73132E8F33F}" type="datetimeFigureOut">
              <a:rPr lang="en-US" smtClean="0"/>
              <a:t>4/18/2019</a:t>
            </a:fld>
            <a:endParaRPr lang="en-US" dirty="0"/>
          </a:p>
        </p:txBody>
      </p:sp>
      <p:sp>
        <p:nvSpPr>
          <p:cNvPr id="5" name="Footer Placeholder 4">
            <a:extLst>
              <a:ext uri="{FF2B5EF4-FFF2-40B4-BE49-F238E27FC236}">
                <a16:creationId xmlns:a16="http://schemas.microsoft.com/office/drawing/2014/main" id="{EC5C7257-0F40-C647-AF5E-21FB5BF3927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2D9147A-8B46-0948-AB6A-55D60E9D5CEC}"/>
              </a:ext>
            </a:extLst>
          </p:cNvPr>
          <p:cNvSpPr>
            <a:spLocks noGrp="1"/>
          </p:cNvSpPr>
          <p:nvPr>
            <p:ph type="sldNum" sz="quarter" idx="12"/>
          </p:nvPr>
        </p:nvSpPr>
        <p:spPr/>
        <p:txBody>
          <a:bodyPr/>
          <a:lstStyle/>
          <a:p>
            <a:fld id="{213062E5-F39E-394E-9EC5-EDDA799D6EB0}" type="slidenum">
              <a:rPr lang="en-US" smtClean="0"/>
              <a:t>‹#›</a:t>
            </a:fld>
            <a:endParaRPr lang="en-US" dirty="0"/>
          </a:p>
        </p:txBody>
      </p:sp>
    </p:spTree>
    <p:extLst>
      <p:ext uri="{BB962C8B-B14F-4D97-AF65-F5344CB8AC3E}">
        <p14:creationId xmlns:p14="http://schemas.microsoft.com/office/powerpoint/2010/main" val="436350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14E5-5C29-024F-AA5F-69F1B3789C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A403E4-C7FC-A048-87D8-2FEB628DCB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CCD0986-754C-6B42-AB2B-2E4A3FC837BF}"/>
              </a:ext>
            </a:extLst>
          </p:cNvPr>
          <p:cNvSpPr>
            <a:spLocks noGrp="1"/>
          </p:cNvSpPr>
          <p:nvPr>
            <p:ph type="dt" sz="half" idx="10"/>
          </p:nvPr>
        </p:nvSpPr>
        <p:spPr/>
        <p:txBody>
          <a:bodyPr/>
          <a:lstStyle/>
          <a:p>
            <a:fld id="{F4FFFEDA-54F9-F24A-811E-A73132E8F33F}" type="datetimeFigureOut">
              <a:rPr lang="en-US" smtClean="0"/>
              <a:t>4/18/2019</a:t>
            </a:fld>
            <a:endParaRPr lang="en-US" dirty="0"/>
          </a:p>
        </p:txBody>
      </p:sp>
      <p:sp>
        <p:nvSpPr>
          <p:cNvPr id="5" name="Footer Placeholder 4">
            <a:extLst>
              <a:ext uri="{FF2B5EF4-FFF2-40B4-BE49-F238E27FC236}">
                <a16:creationId xmlns:a16="http://schemas.microsoft.com/office/drawing/2014/main" id="{E75AB149-F625-2D4B-A3A4-33D1CFB6167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7623CE8-1778-6843-8A88-C130D5E2B0A4}"/>
              </a:ext>
            </a:extLst>
          </p:cNvPr>
          <p:cNvSpPr>
            <a:spLocks noGrp="1"/>
          </p:cNvSpPr>
          <p:nvPr>
            <p:ph type="sldNum" sz="quarter" idx="12"/>
          </p:nvPr>
        </p:nvSpPr>
        <p:spPr/>
        <p:txBody>
          <a:bodyPr/>
          <a:lstStyle/>
          <a:p>
            <a:fld id="{213062E5-F39E-394E-9EC5-EDDA799D6EB0}" type="slidenum">
              <a:rPr lang="en-US" smtClean="0"/>
              <a:t>‹#›</a:t>
            </a:fld>
            <a:endParaRPr lang="en-US" dirty="0"/>
          </a:p>
        </p:txBody>
      </p:sp>
    </p:spTree>
    <p:extLst>
      <p:ext uri="{BB962C8B-B14F-4D97-AF65-F5344CB8AC3E}">
        <p14:creationId xmlns:p14="http://schemas.microsoft.com/office/powerpoint/2010/main" val="1300000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D2A72-12DE-1146-BCEC-738629EEB3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92025C-8FD1-FB4A-98AA-9F907BCB1F5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4B77277-108B-1049-BEB4-0F1E10CD176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5596EB-24E4-5445-8317-494BB923E088}"/>
              </a:ext>
            </a:extLst>
          </p:cNvPr>
          <p:cNvSpPr>
            <a:spLocks noGrp="1"/>
          </p:cNvSpPr>
          <p:nvPr>
            <p:ph type="dt" sz="half" idx="10"/>
          </p:nvPr>
        </p:nvSpPr>
        <p:spPr/>
        <p:txBody>
          <a:bodyPr/>
          <a:lstStyle/>
          <a:p>
            <a:fld id="{F4FFFEDA-54F9-F24A-811E-A73132E8F33F}" type="datetimeFigureOut">
              <a:rPr lang="en-US" smtClean="0"/>
              <a:t>4/18/2019</a:t>
            </a:fld>
            <a:endParaRPr lang="en-US" dirty="0"/>
          </a:p>
        </p:txBody>
      </p:sp>
      <p:sp>
        <p:nvSpPr>
          <p:cNvPr id="6" name="Footer Placeholder 5">
            <a:extLst>
              <a:ext uri="{FF2B5EF4-FFF2-40B4-BE49-F238E27FC236}">
                <a16:creationId xmlns:a16="http://schemas.microsoft.com/office/drawing/2014/main" id="{8AE60B86-F8A0-CC4F-9549-C44037C6CD3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DED5003-F043-024F-96AB-456E1085D196}"/>
              </a:ext>
            </a:extLst>
          </p:cNvPr>
          <p:cNvSpPr>
            <a:spLocks noGrp="1"/>
          </p:cNvSpPr>
          <p:nvPr>
            <p:ph type="sldNum" sz="quarter" idx="12"/>
          </p:nvPr>
        </p:nvSpPr>
        <p:spPr/>
        <p:txBody>
          <a:bodyPr/>
          <a:lstStyle/>
          <a:p>
            <a:fld id="{213062E5-F39E-394E-9EC5-EDDA799D6EB0}" type="slidenum">
              <a:rPr lang="en-US" smtClean="0"/>
              <a:t>‹#›</a:t>
            </a:fld>
            <a:endParaRPr lang="en-US" dirty="0"/>
          </a:p>
        </p:txBody>
      </p:sp>
    </p:spTree>
    <p:extLst>
      <p:ext uri="{BB962C8B-B14F-4D97-AF65-F5344CB8AC3E}">
        <p14:creationId xmlns:p14="http://schemas.microsoft.com/office/powerpoint/2010/main" val="3422334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0521E-6525-6842-91F4-2FE41FCF4DC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DE05CD7-DD74-A24D-8BB0-23A7988F9E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8C62C80-B1BC-5342-84BB-CC8536CB433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B6C730-4E4B-F647-92F2-0E245FC748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FA57FE3-BAB4-7D4B-A697-AE02EF87FBF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B52FBA7-DE2A-5B40-99AD-2C1CBEE7B252}"/>
              </a:ext>
            </a:extLst>
          </p:cNvPr>
          <p:cNvSpPr>
            <a:spLocks noGrp="1"/>
          </p:cNvSpPr>
          <p:nvPr>
            <p:ph type="dt" sz="half" idx="10"/>
          </p:nvPr>
        </p:nvSpPr>
        <p:spPr/>
        <p:txBody>
          <a:bodyPr/>
          <a:lstStyle/>
          <a:p>
            <a:fld id="{F4FFFEDA-54F9-F24A-811E-A73132E8F33F}" type="datetimeFigureOut">
              <a:rPr lang="en-US" smtClean="0"/>
              <a:t>4/18/2019</a:t>
            </a:fld>
            <a:endParaRPr lang="en-US" dirty="0"/>
          </a:p>
        </p:txBody>
      </p:sp>
      <p:sp>
        <p:nvSpPr>
          <p:cNvPr id="8" name="Footer Placeholder 7">
            <a:extLst>
              <a:ext uri="{FF2B5EF4-FFF2-40B4-BE49-F238E27FC236}">
                <a16:creationId xmlns:a16="http://schemas.microsoft.com/office/drawing/2014/main" id="{A8A66D49-CDD0-5C47-A17E-CA36D01F365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30BB90C6-F117-544C-A44B-BE515BF50BA7}"/>
              </a:ext>
            </a:extLst>
          </p:cNvPr>
          <p:cNvSpPr>
            <a:spLocks noGrp="1"/>
          </p:cNvSpPr>
          <p:nvPr>
            <p:ph type="sldNum" sz="quarter" idx="12"/>
          </p:nvPr>
        </p:nvSpPr>
        <p:spPr/>
        <p:txBody>
          <a:bodyPr/>
          <a:lstStyle/>
          <a:p>
            <a:fld id="{213062E5-F39E-394E-9EC5-EDDA799D6EB0}" type="slidenum">
              <a:rPr lang="en-US" smtClean="0"/>
              <a:t>‹#›</a:t>
            </a:fld>
            <a:endParaRPr lang="en-US" dirty="0"/>
          </a:p>
        </p:txBody>
      </p:sp>
    </p:spTree>
    <p:extLst>
      <p:ext uri="{BB962C8B-B14F-4D97-AF65-F5344CB8AC3E}">
        <p14:creationId xmlns:p14="http://schemas.microsoft.com/office/powerpoint/2010/main" val="3372125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3731B-F846-B641-84B7-6D34BABCBF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3B1C05B-0EA2-8748-826A-9A77BF1A95B1}"/>
              </a:ext>
            </a:extLst>
          </p:cNvPr>
          <p:cNvSpPr>
            <a:spLocks noGrp="1"/>
          </p:cNvSpPr>
          <p:nvPr>
            <p:ph type="dt" sz="half" idx="10"/>
          </p:nvPr>
        </p:nvSpPr>
        <p:spPr/>
        <p:txBody>
          <a:bodyPr/>
          <a:lstStyle/>
          <a:p>
            <a:fld id="{F4FFFEDA-54F9-F24A-811E-A73132E8F33F}" type="datetimeFigureOut">
              <a:rPr lang="en-US" smtClean="0"/>
              <a:t>4/18/2019</a:t>
            </a:fld>
            <a:endParaRPr lang="en-US" dirty="0"/>
          </a:p>
        </p:txBody>
      </p:sp>
      <p:sp>
        <p:nvSpPr>
          <p:cNvPr id="4" name="Footer Placeholder 3">
            <a:extLst>
              <a:ext uri="{FF2B5EF4-FFF2-40B4-BE49-F238E27FC236}">
                <a16:creationId xmlns:a16="http://schemas.microsoft.com/office/drawing/2014/main" id="{9869235A-D87A-0A43-8410-8665B2AC51E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942C099-2038-0B45-A858-61CC3DFA46D4}"/>
              </a:ext>
            </a:extLst>
          </p:cNvPr>
          <p:cNvSpPr>
            <a:spLocks noGrp="1"/>
          </p:cNvSpPr>
          <p:nvPr>
            <p:ph type="sldNum" sz="quarter" idx="12"/>
          </p:nvPr>
        </p:nvSpPr>
        <p:spPr/>
        <p:txBody>
          <a:bodyPr/>
          <a:lstStyle/>
          <a:p>
            <a:fld id="{213062E5-F39E-394E-9EC5-EDDA799D6EB0}" type="slidenum">
              <a:rPr lang="en-US" smtClean="0"/>
              <a:t>‹#›</a:t>
            </a:fld>
            <a:endParaRPr lang="en-US" dirty="0"/>
          </a:p>
        </p:txBody>
      </p:sp>
    </p:spTree>
    <p:extLst>
      <p:ext uri="{BB962C8B-B14F-4D97-AF65-F5344CB8AC3E}">
        <p14:creationId xmlns:p14="http://schemas.microsoft.com/office/powerpoint/2010/main" val="360500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4790B7-18CC-754D-8831-04577EDFA185}"/>
              </a:ext>
            </a:extLst>
          </p:cNvPr>
          <p:cNvSpPr>
            <a:spLocks noGrp="1"/>
          </p:cNvSpPr>
          <p:nvPr>
            <p:ph type="dt" sz="half" idx="10"/>
          </p:nvPr>
        </p:nvSpPr>
        <p:spPr/>
        <p:txBody>
          <a:bodyPr/>
          <a:lstStyle/>
          <a:p>
            <a:fld id="{F4FFFEDA-54F9-F24A-811E-A73132E8F33F}" type="datetimeFigureOut">
              <a:rPr lang="en-US" smtClean="0"/>
              <a:t>4/18/2019</a:t>
            </a:fld>
            <a:endParaRPr lang="en-US" dirty="0"/>
          </a:p>
        </p:txBody>
      </p:sp>
      <p:sp>
        <p:nvSpPr>
          <p:cNvPr id="3" name="Footer Placeholder 2">
            <a:extLst>
              <a:ext uri="{FF2B5EF4-FFF2-40B4-BE49-F238E27FC236}">
                <a16:creationId xmlns:a16="http://schemas.microsoft.com/office/drawing/2014/main" id="{D404D6BA-9AF5-3F42-B6FC-657C9EE4EA2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76DAF51-46C8-224E-84FE-0B1C4A0ADCE2}"/>
              </a:ext>
            </a:extLst>
          </p:cNvPr>
          <p:cNvSpPr>
            <a:spLocks noGrp="1"/>
          </p:cNvSpPr>
          <p:nvPr>
            <p:ph type="sldNum" sz="quarter" idx="12"/>
          </p:nvPr>
        </p:nvSpPr>
        <p:spPr/>
        <p:txBody>
          <a:bodyPr/>
          <a:lstStyle/>
          <a:p>
            <a:fld id="{213062E5-F39E-394E-9EC5-EDDA799D6EB0}" type="slidenum">
              <a:rPr lang="en-US" smtClean="0"/>
              <a:t>‹#›</a:t>
            </a:fld>
            <a:endParaRPr lang="en-US" dirty="0"/>
          </a:p>
        </p:txBody>
      </p:sp>
    </p:spTree>
    <p:extLst>
      <p:ext uri="{BB962C8B-B14F-4D97-AF65-F5344CB8AC3E}">
        <p14:creationId xmlns:p14="http://schemas.microsoft.com/office/powerpoint/2010/main" val="1662715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99588-0357-5D4C-A888-08F8795717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F39B4B-115C-5441-935F-61D1226814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167A73-A3A9-8446-940A-54326CE5B1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F64C5C0-40C1-4241-95F8-FFB2C4E87DD3}"/>
              </a:ext>
            </a:extLst>
          </p:cNvPr>
          <p:cNvSpPr>
            <a:spLocks noGrp="1"/>
          </p:cNvSpPr>
          <p:nvPr>
            <p:ph type="dt" sz="half" idx="10"/>
          </p:nvPr>
        </p:nvSpPr>
        <p:spPr/>
        <p:txBody>
          <a:bodyPr/>
          <a:lstStyle/>
          <a:p>
            <a:fld id="{F4FFFEDA-54F9-F24A-811E-A73132E8F33F}" type="datetimeFigureOut">
              <a:rPr lang="en-US" smtClean="0"/>
              <a:t>4/18/2019</a:t>
            </a:fld>
            <a:endParaRPr lang="en-US" dirty="0"/>
          </a:p>
        </p:txBody>
      </p:sp>
      <p:sp>
        <p:nvSpPr>
          <p:cNvPr id="6" name="Footer Placeholder 5">
            <a:extLst>
              <a:ext uri="{FF2B5EF4-FFF2-40B4-BE49-F238E27FC236}">
                <a16:creationId xmlns:a16="http://schemas.microsoft.com/office/drawing/2014/main" id="{7FBCC78D-67CA-C84F-B1D4-BD37E27F4FC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7DBB038-329C-E44A-AE85-2BD2D1C7C065}"/>
              </a:ext>
            </a:extLst>
          </p:cNvPr>
          <p:cNvSpPr>
            <a:spLocks noGrp="1"/>
          </p:cNvSpPr>
          <p:nvPr>
            <p:ph type="sldNum" sz="quarter" idx="12"/>
          </p:nvPr>
        </p:nvSpPr>
        <p:spPr/>
        <p:txBody>
          <a:bodyPr/>
          <a:lstStyle/>
          <a:p>
            <a:fld id="{213062E5-F39E-394E-9EC5-EDDA799D6EB0}" type="slidenum">
              <a:rPr lang="en-US" smtClean="0"/>
              <a:t>‹#›</a:t>
            </a:fld>
            <a:endParaRPr lang="en-US" dirty="0"/>
          </a:p>
        </p:txBody>
      </p:sp>
    </p:spTree>
    <p:extLst>
      <p:ext uri="{BB962C8B-B14F-4D97-AF65-F5344CB8AC3E}">
        <p14:creationId xmlns:p14="http://schemas.microsoft.com/office/powerpoint/2010/main" val="1527541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8742F-C620-584D-A7C7-E5C02AD07C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2FBC116-0E79-F14F-AC06-115ACECC23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53A002F1-E868-B443-BF6D-D6962B8ECB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C498F3-284C-1B4B-8535-D5AA153A5FE0}"/>
              </a:ext>
            </a:extLst>
          </p:cNvPr>
          <p:cNvSpPr>
            <a:spLocks noGrp="1"/>
          </p:cNvSpPr>
          <p:nvPr>
            <p:ph type="dt" sz="half" idx="10"/>
          </p:nvPr>
        </p:nvSpPr>
        <p:spPr/>
        <p:txBody>
          <a:bodyPr/>
          <a:lstStyle/>
          <a:p>
            <a:fld id="{F4FFFEDA-54F9-F24A-811E-A73132E8F33F}" type="datetimeFigureOut">
              <a:rPr lang="en-US" smtClean="0"/>
              <a:t>4/18/2019</a:t>
            </a:fld>
            <a:endParaRPr lang="en-US" dirty="0"/>
          </a:p>
        </p:txBody>
      </p:sp>
      <p:sp>
        <p:nvSpPr>
          <p:cNvPr id="6" name="Footer Placeholder 5">
            <a:extLst>
              <a:ext uri="{FF2B5EF4-FFF2-40B4-BE49-F238E27FC236}">
                <a16:creationId xmlns:a16="http://schemas.microsoft.com/office/drawing/2014/main" id="{50224B15-9077-ED49-B48A-CF06B76C1A7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173502E-5EF2-0044-A8D8-ADF2519D9535}"/>
              </a:ext>
            </a:extLst>
          </p:cNvPr>
          <p:cNvSpPr>
            <a:spLocks noGrp="1"/>
          </p:cNvSpPr>
          <p:nvPr>
            <p:ph type="sldNum" sz="quarter" idx="12"/>
          </p:nvPr>
        </p:nvSpPr>
        <p:spPr/>
        <p:txBody>
          <a:bodyPr/>
          <a:lstStyle/>
          <a:p>
            <a:fld id="{213062E5-F39E-394E-9EC5-EDDA799D6EB0}" type="slidenum">
              <a:rPr lang="en-US" smtClean="0"/>
              <a:t>‹#›</a:t>
            </a:fld>
            <a:endParaRPr lang="en-US" dirty="0"/>
          </a:p>
        </p:txBody>
      </p:sp>
    </p:spTree>
    <p:extLst>
      <p:ext uri="{BB962C8B-B14F-4D97-AF65-F5344CB8AC3E}">
        <p14:creationId xmlns:p14="http://schemas.microsoft.com/office/powerpoint/2010/main" val="3680909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E4D170-4CAB-B24A-B16D-4E9513A7C3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3212F0-722B-274E-9267-FA70B48A52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C8A6E5-7F42-6E4F-9D01-0807D39046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FFFEDA-54F9-F24A-811E-A73132E8F33F}" type="datetimeFigureOut">
              <a:rPr lang="en-US" smtClean="0"/>
              <a:t>4/18/2019</a:t>
            </a:fld>
            <a:endParaRPr lang="en-US" dirty="0"/>
          </a:p>
        </p:txBody>
      </p:sp>
      <p:sp>
        <p:nvSpPr>
          <p:cNvPr id="5" name="Footer Placeholder 4">
            <a:extLst>
              <a:ext uri="{FF2B5EF4-FFF2-40B4-BE49-F238E27FC236}">
                <a16:creationId xmlns:a16="http://schemas.microsoft.com/office/drawing/2014/main" id="{7BDD9928-AF3C-434D-AF73-6C0F4F7EE5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FAA501A-7B4C-1447-B150-BD2BB430AC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062E5-F39E-394E-9EC5-EDDA799D6EB0}" type="slidenum">
              <a:rPr lang="en-US" smtClean="0"/>
              <a:t>‹#›</a:t>
            </a:fld>
            <a:endParaRPr lang="en-US" dirty="0"/>
          </a:p>
        </p:txBody>
      </p:sp>
    </p:spTree>
    <p:extLst>
      <p:ext uri="{BB962C8B-B14F-4D97-AF65-F5344CB8AC3E}">
        <p14:creationId xmlns:p14="http://schemas.microsoft.com/office/powerpoint/2010/main" val="36173806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8.png"/><Relationship Id="rId11" Type="http://schemas.openxmlformats.org/officeDocument/2006/relationships/image" Target="../media/image1.png"/><Relationship Id="rId5" Type="http://schemas.openxmlformats.org/officeDocument/2006/relationships/image" Target="../media/image7.png"/><Relationship Id="rId10" Type="http://schemas.openxmlformats.org/officeDocument/2006/relationships/image" Target="../media/image11.jpg"/><Relationship Id="rId4" Type="http://schemas.openxmlformats.org/officeDocument/2006/relationships/image" Target="../media/image6.png"/><Relationship Id="rId9" Type="http://schemas.openxmlformats.org/officeDocument/2006/relationships/hyperlink" Target="https://trustedci.org/"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cancer.gov/research/key-initiatives/moonshot-cancer-initiative/blue-ribbon-pane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2.png"/><Relationship Id="rId4" Type="http://schemas.openxmlformats.org/officeDocument/2006/relationships/hyperlink" Target="https://www.ncbi.nlm.nih.gov/pmc/articles/PMC6302370/"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hyperlink" Target="https://ics-cert.us-cert.gov/advisories/ICSMA-19-080-01" TargetMode="External"/><Relationship Id="rId3" Type="http://schemas.openxmlformats.org/officeDocument/2006/relationships/hyperlink" Target="http://bit.ly/neutronstarscollide" TargetMode="External"/><Relationship Id="rId7" Type="http://schemas.openxmlformats.org/officeDocument/2006/relationships/hyperlink" Target="http://bit.ly/jeephackwired" TargetMode="External"/><Relationship Id="rId12" Type="http://schemas.openxmlformats.org/officeDocument/2006/relationships/image" Target="../media/image16.tiff"/><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hyperlink" Target="http://bit.ly/fdarecallspacemakers" TargetMode="External"/><Relationship Id="rId5" Type="http://schemas.openxmlformats.org/officeDocument/2006/relationships/hyperlink" Target="http://bit.ly/smartlockshack" TargetMode="External"/><Relationship Id="rId15" Type="http://schemas.openxmlformats.org/officeDocument/2006/relationships/image" Target="../media/image18.png"/><Relationship Id="rId10" Type="http://schemas.openxmlformats.org/officeDocument/2006/relationships/hyperlink" Target="http://bit.ly/medtronicinsulinpump" TargetMode="External"/><Relationship Id="rId4" Type="http://schemas.openxmlformats.org/officeDocument/2006/relationships/image" Target="../media/image13.png"/><Relationship Id="rId9" Type="http://schemas.openxmlformats.org/officeDocument/2006/relationships/hyperlink" Target="http://bit.ly/jnjinsulinpump" TargetMode="External"/><Relationship Id="rId1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18.xml.rels><?xml version="1.0" encoding="UTF-8" standalone="yes"?>
<Relationships xmlns="http://schemas.openxmlformats.org/package/2006/relationships"><Relationship Id="rId8" Type="http://schemas.openxmlformats.org/officeDocument/2006/relationships/image" Target="../media/image26.jpg"/><Relationship Id="rId13" Type="http://schemas.openxmlformats.org/officeDocument/2006/relationships/image" Target="../media/image31.jpg"/><Relationship Id="rId18" Type="http://schemas.openxmlformats.org/officeDocument/2006/relationships/image" Target="../media/image36.jpg"/><Relationship Id="rId3" Type="http://schemas.openxmlformats.org/officeDocument/2006/relationships/image" Target="../media/image21.jpeg"/><Relationship Id="rId21" Type="http://schemas.openxmlformats.org/officeDocument/2006/relationships/image" Target="../media/image39.emf"/><Relationship Id="rId7" Type="http://schemas.openxmlformats.org/officeDocument/2006/relationships/image" Target="../media/image25.jpeg"/><Relationship Id="rId12" Type="http://schemas.openxmlformats.org/officeDocument/2006/relationships/image" Target="../media/image30.jpg"/><Relationship Id="rId17" Type="http://schemas.openxmlformats.org/officeDocument/2006/relationships/image" Target="../media/image35.jpg"/><Relationship Id="rId2" Type="http://schemas.openxmlformats.org/officeDocument/2006/relationships/notesSlide" Target="../notesSlides/notesSlide7.xml"/><Relationship Id="rId16" Type="http://schemas.openxmlformats.org/officeDocument/2006/relationships/image" Target="../media/image34.JPG"/><Relationship Id="rId20"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24.jpg"/><Relationship Id="rId11" Type="http://schemas.openxmlformats.org/officeDocument/2006/relationships/image" Target="../media/image29.jpeg"/><Relationship Id="rId5" Type="http://schemas.openxmlformats.org/officeDocument/2006/relationships/image" Target="../media/image23.jpg"/><Relationship Id="rId15" Type="http://schemas.openxmlformats.org/officeDocument/2006/relationships/image" Target="../media/image33.jpg"/><Relationship Id="rId10" Type="http://schemas.openxmlformats.org/officeDocument/2006/relationships/image" Target="../media/image28.png"/><Relationship Id="rId19" Type="http://schemas.openxmlformats.org/officeDocument/2006/relationships/image" Target="../media/image37.jpg"/><Relationship Id="rId4" Type="http://schemas.openxmlformats.org/officeDocument/2006/relationships/image" Target="../media/image22.jpeg"/><Relationship Id="rId9" Type="http://schemas.openxmlformats.org/officeDocument/2006/relationships/image" Target="../media/image27.png"/><Relationship Id="rId14" Type="http://schemas.openxmlformats.org/officeDocument/2006/relationships/image" Target="../media/image32.tiff"/></Relationships>
</file>

<file path=ppt/slides/_rels/slide19.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1.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blockchainhealthcaretoday.com/index.php/journal" TargetMode="External"/><Relationship Id="rId2" Type="http://schemas.openxmlformats.org/officeDocument/2006/relationships/image" Target="../media/image44.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trustedci.org/2019-ttp-workshop"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image" Target="../media/image46.tiff"/></Relationships>
</file>

<file path=ppt/slides/_rels/slide25.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hyperlink" Target="mailto:mparker17@iuhealth.org" TargetMode="External"/><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hyperlink" Target="mailto:flohudso@iu.edu"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0E59FB-EB52-1145-86B1-E99672425B92}"/>
              </a:ext>
            </a:extLst>
          </p:cNvPr>
          <p:cNvSpPr txBox="1"/>
          <p:nvPr/>
        </p:nvSpPr>
        <p:spPr>
          <a:xfrm>
            <a:off x="754300" y="705140"/>
            <a:ext cx="10805532" cy="4031873"/>
          </a:xfrm>
          <a:prstGeom prst="rect">
            <a:avLst/>
          </a:prstGeom>
          <a:noFill/>
        </p:spPr>
        <p:txBody>
          <a:bodyPr wrap="square" rtlCol="0">
            <a:spAutoFit/>
          </a:bodyPr>
          <a:lstStyle/>
          <a:p>
            <a:pPr algn="ctr"/>
            <a:r>
              <a:rPr lang="en-US" sz="4800" b="1" dirty="0">
                <a:solidFill>
                  <a:srgbClr val="00477F"/>
                </a:solidFill>
                <a:latin typeface="Arial" panose="020B0604020202020204" pitchFamily="34" charset="0"/>
                <a:cs typeface="Arial" panose="020B0604020202020204" pitchFamily="34" charset="0"/>
              </a:rPr>
              <a:t>Protecting Health Wearables </a:t>
            </a:r>
          </a:p>
          <a:p>
            <a:pPr algn="ctr"/>
            <a:r>
              <a:rPr lang="en-US" sz="4800" b="1" dirty="0">
                <a:solidFill>
                  <a:srgbClr val="00477F"/>
                </a:solidFill>
                <a:latin typeface="Arial" panose="020B0604020202020204" pitchFamily="34" charset="0"/>
                <a:cs typeface="Arial" panose="020B0604020202020204" pitchFamily="34" charset="0"/>
              </a:rPr>
              <a:t>from Cyber Attack</a:t>
            </a:r>
          </a:p>
          <a:p>
            <a:pPr algn="ctr"/>
            <a:endParaRPr lang="en-US" sz="4000" b="1" dirty="0">
              <a:solidFill>
                <a:srgbClr val="00477F"/>
              </a:solidFill>
              <a:latin typeface="Arial" panose="020B0604020202020204" pitchFamily="34" charset="0"/>
              <a:cs typeface="Arial" panose="020B0604020202020204" pitchFamily="34" charset="0"/>
            </a:endParaRPr>
          </a:p>
          <a:p>
            <a:pPr algn="ctr"/>
            <a:endParaRPr lang="en-US" sz="2000" b="1" dirty="0">
              <a:latin typeface="Arial" panose="020B0604020202020204" pitchFamily="34" charset="0"/>
              <a:cs typeface="Arial" panose="020B0604020202020204" pitchFamily="34" charset="0"/>
            </a:endParaRPr>
          </a:p>
          <a:p>
            <a:pPr algn="ctr"/>
            <a:r>
              <a:rPr lang="en-US" sz="2000" b="1" dirty="0">
                <a:latin typeface="Arial" panose="020B0604020202020204" pitchFamily="34" charset="0"/>
                <a:cs typeface="Arial" panose="020B0604020202020204" pitchFamily="34" charset="0"/>
              </a:rPr>
              <a:t>Wearables and the Internet of Things Symposium</a:t>
            </a:r>
          </a:p>
          <a:p>
            <a:pPr algn="ctr"/>
            <a:r>
              <a:rPr lang="en-US" sz="2000" b="1" dirty="0">
                <a:latin typeface="Arial" panose="020B0604020202020204" pitchFamily="34" charset="0"/>
                <a:cs typeface="Arial" panose="020B0604020202020204" pitchFamily="34" charset="0"/>
              </a:rPr>
              <a:t>Indiana University Research and Technology Corporation</a:t>
            </a:r>
          </a:p>
          <a:p>
            <a:pPr algn="ctr"/>
            <a:r>
              <a:rPr lang="en-US" sz="2000" b="1" dirty="0">
                <a:latin typeface="Arial" panose="020B0604020202020204" pitchFamily="34" charset="0"/>
                <a:cs typeface="Arial" panose="020B0604020202020204" pitchFamily="34" charset="0"/>
              </a:rPr>
              <a:t>April 26, 2019</a:t>
            </a:r>
          </a:p>
          <a:p>
            <a:pPr algn="ctr"/>
            <a:endParaRPr lang="en-US" sz="4000" dirty="0">
              <a:solidFill>
                <a:srgbClr val="00477F"/>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02B977E2-7C2A-E249-A990-3212F4EBAB4A}"/>
              </a:ext>
            </a:extLst>
          </p:cNvPr>
          <p:cNvSpPr txBox="1"/>
          <p:nvPr/>
        </p:nvSpPr>
        <p:spPr>
          <a:xfrm>
            <a:off x="548976" y="4564757"/>
            <a:ext cx="4895314" cy="1200329"/>
          </a:xfrm>
          <a:prstGeom prst="rect">
            <a:avLst/>
          </a:prstGeom>
          <a:noFill/>
        </p:spPr>
        <p:txBody>
          <a:bodyPr wrap="none" rtlCol="0">
            <a:spAutoFit/>
          </a:bodyPr>
          <a:lstStyle/>
          <a:p>
            <a:pPr fontAlgn="base"/>
            <a:r>
              <a:rPr lang="en-US" b="1" dirty="0">
                <a:latin typeface="Arial" panose="020B0604020202020204" pitchFamily="34" charset="0"/>
                <a:cs typeface="Arial" panose="020B0604020202020204" pitchFamily="34" charset="0"/>
              </a:rPr>
              <a:t>Florence D. Hudson</a:t>
            </a:r>
          </a:p>
          <a:p>
            <a:pPr fontAlgn="base"/>
            <a:r>
              <a:rPr lang="en-US" b="1" dirty="0">
                <a:latin typeface="Arial" panose="020B0604020202020204" pitchFamily="34" charset="0"/>
                <a:cs typeface="Arial" panose="020B0604020202020204" pitchFamily="34" charset="0"/>
              </a:rPr>
              <a:t>Special Advisor – NSF Cybersecurity CoE</a:t>
            </a:r>
          </a:p>
          <a:p>
            <a:pPr fontAlgn="base"/>
            <a:r>
              <a:rPr lang="en-US" b="1" dirty="0">
                <a:latin typeface="Arial" panose="020B0604020202020204" pitchFamily="34" charset="0"/>
                <a:cs typeface="Arial" panose="020B0604020202020204" pitchFamily="34" charset="0"/>
              </a:rPr>
              <a:t>Center for Applied Cybersecurity Research</a:t>
            </a:r>
          </a:p>
          <a:p>
            <a:pPr fontAlgn="base"/>
            <a:r>
              <a:rPr lang="en-US" b="1" dirty="0">
                <a:latin typeface="Arial" panose="020B0604020202020204" pitchFamily="34" charset="0"/>
                <a:cs typeface="Arial" panose="020B0604020202020204" pitchFamily="34" charset="0"/>
              </a:rPr>
              <a:t>Indiana University</a:t>
            </a:r>
          </a:p>
        </p:txBody>
      </p:sp>
      <p:sp>
        <p:nvSpPr>
          <p:cNvPr id="4" name="TextBox 3">
            <a:extLst>
              <a:ext uri="{FF2B5EF4-FFF2-40B4-BE49-F238E27FC236}">
                <a16:creationId xmlns:a16="http://schemas.microsoft.com/office/drawing/2014/main" id="{F563992A-0E8C-924E-A79F-FEAA80A65321}"/>
              </a:ext>
            </a:extLst>
          </p:cNvPr>
          <p:cNvSpPr txBox="1"/>
          <p:nvPr/>
        </p:nvSpPr>
        <p:spPr>
          <a:xfrm>
            <a:off x="5617021" y="4564757"/>
            <a:ext cx="6417206" cy="1200329"/>
          </a:xfrm>
          <a:prstGeom prst="rect">
            <a:avLst/>
          </a:prstGeom>
          <a:noFill/>
        </p:spPr>
        <p:txBody>
          <a:bodyPr wrap="none" rtlCol="0">
            <a:spAutoFit/>
          </a:bodyPr>
          <a:lstStyle/>
          <a:p>
            <a:pPr fontAlgn="base"/>
            <a:r>
              <a:rPr lang="en-US" b="1" dirty="0">
                <a:latin typeface="Arial" panose="020B0604020202020204" pitchFamily="34" charset="0"/>
                <a:cs typeface="Arial" panose="020B0604020202020204" pitchFamily="34" charset="0"/>
              </a:rPr>
              <a:t>Mitch Parker</a:t>
            </a:r>
          </a:p>
          <a:p>
            <a:pPr fontAlgn="base"/>
            <a:r>
              <a:rPr lang="en-US" b="1" dirty="0">
                <a:latin typeface="Arial" panose="020B0604020202020204" pitchFamily="34" charset="0"/>
                <a:cs typeface="Arial" panose="020B0604020202020204" pitchFamily="34" charset="0"/>
              </a:rPr>
              <a:t>Executive Director, Information Security and Compliance</a:t>
            </a:r>
          </a:p>
          <a:p>
            <a:pPr fontAlgn="base"/>
            <a:r>
              <a:rPr lang="en-US" b="1" dirty="0">
                <a:latin typeface="Arial" panose="020B0604020202020204" pitchFamily="34" charset="0"/>
                <a:cs typeface="Arial" panose="020B0604020202020204" pitchFamily="34" charset="0"/>
              </a:rPr>
              <a:t>Indiana University Health</a:t>
            </a:r>
          </a:p>
          <a:p>
            <a:pPr fontAlgn="base"/>
            <a:r>
              <a:rPr lang="en-US" b="1" dirty="0">
                <a:latin typeface="Arial" panose="020B0604020202020204" pitchFamily="34" charset="0"/>
                <a:cs typeface="Arial" panose="020B0604020202020204" pitchFamily="34" charset="0"/>
              </a:rPr>
              <a:t>Adjunct Lecturer Health Informatics - IUPUI</a:t>
            </a:r>
          </a:p>
        </p:txBody>
      </p:sp>
      <p:pic>
        <p:nvPicPr>
          <p:cNvPr id="6" name="Google Shape;89;p24">
            <a:extLst>
              <a:ext uri="{FF2B5EF4-FFF2-40B4-BE49-F238E27FC236}">
                <a16:creationId xmlns:a16="http://schemas.microsoft.com/office/drawing/2014/main" id="{AF1AF5D4-08B7-F24E-85DD-A9AE64C22146}"/>
              </a:ext>
            </a:extLst>
          </p:cNvPr>
          <p:cNvPicPr preferRelativeResize="0"/>
          <p:nvPr/>
        </p:nvPicPr>
        <p:blipFill rotWithShape="1">
          <a:blip r:embed="rId3">
            <a:alphaModFix/>
          </a:blip>
          <a:srcRect/>
          <a:stretch/>
        </p:blipFill>
        <p:spPr>
          <a:xfrm>
            <a:off x="611801" y="5929145"/>
            <a:ext cx="1927431" cy="612508"/>
          </a:xfrm>
          <a:prstGeom prst="rect">
            <a:avLst/>
          </a:prstGeom>
          <a:noFill/>
          <a:ln>
            <a:noFill/>
          </a:ln>
        </p:spPr>
      </p:pic>
      <p:pic>
        <p:nvPicPr>
          <p:cNvPr id="7" name="Google Shape;144;p38" descr="CACR_IU_PTI2.V.CMYK.png">
            <a:extLst>
              <a:ext uri="{FF2B5EF4-FFF2-40B4-BE49-F238E27FC236}">
                <a16:creationId xmlns:a16="http://schemas.microsoft.com/office/drawing/2014/main" id="{1FDC1A4C-FD31-F34F-A245-1ADF7D17B256}"/>
              </a:ext>
            </a:extLst>
          </p:cNvPr>
          <p:cNvPicPr preferRelativeResize="0"/>
          <p:nvPr/>
        </p:nvPicPr>
        <p:blipFill rotWithShape="1">
          <a:blip r:embed="rId4">
            <a:alphaModFix/>
          </a:blip>
          <a:srcRect l="8142" r="8084" b="22666"/>
          <a:stretch/>
        </p:blipFill>
        <p:spPr>
          <a:xfrm>
            <a:off x="3575992" y="5861317"/>
            <a:ext cx="1714069" cy="748164"/>
          </a:xfrm>
          <a:prstGeom prst="rect">
            <a:avLst/>
          </a:prstGeom>
          <a:noFill/>
          <a:ln>
            <a:noFill/>
          </a:ln>
        </p:spPr>
      </p:pic>
      <p:pic>
        <p:nvPicPr>
          <p:cNvPr id="8" name="Picture 7">
            <a:extLst>
              <a:ext uri="{FF2B5EF4-FFF2-40B4-BE49-F238E27FC236}">
                <a16:creationId xmlns:a16="http://schemas.microsoft.com/office/drawing/2014/main" id="{0EAD4AA6-8C17-BD42-9CB5-6DA4A6A9A9A2}"/>
              </a:ext>
            </a:extLst>
          </p:cNvPr>
          <p:cNvPicPr>
            <a:picLocks noChangeAspect="1"/>
          </p:cNvPicPr>
          <p:nvPr/>
        </p:nvPicPr>
        <p:blipFill rotWithShape="1">
          <a:blip r:embed="rId5"/>
          <a:srcRect t="13763" b="13763"/>
          <a:stretch/>
        </p:blipFill>
        <p:spPr>
          <a:xfrm>
            <a:off x="9143999" y="5813594"/>
            <a:ext cx="1746033" cy="843610"/>
          </a:xfrm>
          <a:prstGeom prst="rect">
            <a:avLst/>
          </a:prstGeom>
        </p:spPr>
      </p:pic>
      <p:pic>
        <p:nvPicPr>
          <p:cNvPr id="9" name="Picture 8">
            <a:extLst>
              <a:ext uri="{FF2B5EF4-FFF2-40B4-BE49-F238E27FC236}">
                <a16:creationId xmlns:a16="http://schemas.microsoft.com/office/drawing/2014/main" id="{89165F01-D647-704E-BD00-733D7A41F34D}"/>
              </a:ext>
            </a:extLst>
          </p:cNvPr>
          <p:cNvPicPr>
            <a:picLocks noChangeAspect="1"/>
          </p:cNvPicPr>
          <p:nvPr/>
        </p:nvPicPr>
        <p:blipFill rotWithShape="1">
          <a:blip r:embed="rId6"/>
          <a:srcRect b="15002"/>
          <a:stretch/>
        </p:blipFill>
        <p:spPr>
          <a:xfrm>
            <a:off x="6326821" y="5896325"/>
            <a:ext cx="1780418" cy="678148"/>
          </a:xfrm>
          <a:prstGeom prst="rect">
            <a:avLst/>
          </a:prstGeom>
        </p:spPr>
      </p:pic>
      <p:sp>
        <p:nvSpPr>
          <p:cNvPr id="10" name="Slide Number Placeholder 3">
            <a:extLst>
              <a:ext uri="{FF2B5EF4-FFF2-40B4-BE49-F238E27FC236}">
                <a16:creationId xmlns:a16="http://schemas.microsoft.com/office/drawing/2014/main" id="{9C53758F-55AF-974D-ACD2-9C58867F2F45}"/>
              </a:ext>
            </a:extLst>
          </p:cNvPr>
          <p:cNvSpPr txBox="1">
            <a:spLocks/>
          </p:cNvSpPr>
          <p:nvPr/>
        </p:nvSpPr>
        <p:spPr>
          <a:xfrm>
            <a:off x="9349800" y="6565039"/>
            <a:ext cx="2743200" cy="29296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64BD535-71E2-594A-8812-64BF56CF7653}" type="slidenum">
              <a:rPr lang="en-US" smtClean="0">
                <a:solidFill>
                  <a:schemeClr val="tx1"/>
                </a:solidFill>
                <a:latin typeface="Calibri" panose="020F0502020204030204"/>
              </a:rPr>
              <a:pPr/>
              <a:t>1</a:t>
            </a:fld>
            <a:endParaRPr lang="en-US" dirty="0">
              <a:solidFill>
                <a:schemeClr val="tx1"/>
              </a:solidFill>
              <a:latin typeface="Calibri" panose="020F0502020204030204"/>
            </a:endParaRPr>
          </a:p>
        </p:txBody>
      </p:sp>
    </p:spTree>
    <p:extLst>
      <p:ext uri="{BB962C8B-B14F-4D97-AF65-F5344CB8AC3E}">
        <p14:creationId xmlns:p14="http://schemas.microsoft.com/office/powerpoint/2010/main" val="548776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F200F-56BA-6C49-A80F-A0280601FF11}"/>
              </a:ext>
            </a:extLst>
          </p:cNvPr>
          <p:cNvSpPr>
            <a:spLocks noGrp="1"/>
          </p:cNvSpPr>
          <p:nvPr>
            <p:ph type="title"/>
          </p:nvPr>
        </p:nvSpPr>
        <p:spPr/>
        <p:txBody>
          <a:bodyPr>
            <a:normAutofit/>
          </a:bodyPr>
          <a:lstStyle/>
          <a:p>
            <a:r>
              <a:rPr lang="en-US" sz="3200" b="1" dirty="0">
                <a:solidFill>
                  <a:srgbClr val="00477F"/>
                </a:solidFill>
                <a:latin typeface="Arial" panose="020B0604020202020204" pitchFamily="34" charset="0"/>
                <a:cs typeface="Arial" panose="020B0604020202020204" pitchFamily="34" charset="0"/>
              </a:rPr>
              <a:t>What this adds up to</a:t>
            </a:r>
          </a:p>
        </p:txBody>
      </p:sp>
      <p:sp>
        <p:nvSpPr>
          <p:cNvPr id="3" name="Content Placeholder 2">
            <a:extLst>
              <a:ext uri="{FF2B5EF4-FFF2-40B4-BE49-F238E27FC236}">
                <a16:creationId xmlns:a16="http://schemas.microsoft.com/office/drawing/2014/main" id="{E3A51CE6-CAFF-AA4D-A2F5-671F438BC936}"/>
              </a:ext>
            </a:extLst>
          </p:cNvPr>
          <p:cNvSpPr>
            <a:spLocks noGrp="1"/>
          </p:cNvSpPr>
          <p:nvPr>
            <p:ph idx="1"/>
          </p:nvPr>
        </p:nvSpPr>
        <p:spPr/>
        <p:txBody>
          <a:bodyPr/>
          <a:lstStyle/>
          <a:p>
            <a:r>
              <a:rPr lang="en-US" dirty="0"/>
              <a:t>We have a best guess on identity</a:t>
            </a:r>
          </a:p>
          <a:p>
            <a:r>
              <a:rPr lang="en-US" dirty="0"/>
              <a:t>We have a best guess on the data itself</a:t>
            </a:r>
          </a:p>
          <a:p>
            <a:r>
              <a:rPr lang="en-US" dirty="0"/>
              <a:t>High variety on how it gets protected on the device</a:t>
            </a:r>
          </a:p>
          <a:p>
            <a:r>
              <a:rPr lang="en-US" dirty="0"/>
              <a:t>High variety on how it gets protected in the cloud or to its ultimate EMR destination</a:t>
            </a:r>
          </a:p>
          <a:p>
            <a:r>
              <a:rPr lang="en-US" dirty="0"/>
              <a:t>We have to evolve to a DevSecOps mindset</a:t>
            </a:r>
          </a:p>
          <a:p>
            <a:endParaRPr lang="en-US" dirty="0"/>
          </a:p>
        </p:txBody>
      </p:sp>
      <p:sp>
        <p:nvSpPr>
          <p:cNvPr id="4" name="Slide Number Placeholder 3">
            <a:extLst>
              <a:ext uri="{FF2B5EF4-FFF2-40B4-BE49-F238E27FC236}">
                <a16:creationId xmlns:a16="http://schemas.microsoft.com/office/drawing/2014/main" id="{BB90E251-67E8-9043-8824-FCC81CE91455}"/>
              </a:ext>
            </a:extLst>
          </p:cNvPr>
          <p:cNvSpPr txBox="1">
            <a:spLocks/>
          </p:cNvSpPr>
          <p:nvPr/>
        </p:nvSpPr>
        <p:spPr>
          <a:xfrm>
            <a:off x="9349800" y="6565039"/>
            <a:ext cx="2743200" cy="29296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64BD535-71E2-594A-8812-64BF56CF7653}" type="slidenum">
              <a:rPr lang="en-US" smtClean="0">
                <a:solidFill>
                  <a:schemeClr val="tx1"/>
                </a:solidFill>
                <a:latin typeface="Calibri" panose="020F0502020204030204"/>
              </a:rPr>
              <a:pPr/>
              <a:t>10</a:t>
            </a:fld>
            <a:endParaRPr lang="en-US" dirty="0">
              <a:solidFill>
                <a:schemeClr val="tx1"/>
              </a:solidFill>
              <a:latin typeface="Calibri" panose="020F0502020204030204"/>
            </a:endParaRPr>
          </a:p>
        </p:txBody>
      </p:sp>
    </p:spTree>
    <p:extLst>
      <p:ext uri="{BB962C8B-B14F-4D97-AF65-F5344CB8AC3E}">
        <p14:creationId xmlns:p14="http://schemas.microsoft.com/office/powerpoint/2010/main" val="3463484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F200F-56BA-6C49-A80F-A0280601FF11}"/>
              </a:ext>
            </a:extLst>
          </p:cNvPr>
          <p:cNvSpPr>
            <a:spLocks noGrp="1"/>
          </p:cNvSpPr>
          <p:nvPr>
            <p:ph type="title"/>
          </p:nvPr>
        </p:nvSpPr>
        <p:spPr/>
        <p:txBody>
          <a:bodyPr>
            <a:normAutofit/>
          </a:bodyPr>
          <a:lstStyle/>
          <a:p>
            <a:r>
              <a:rPr lang="en-US" sz="3200" b="1" dirty="0">
                <a:solidFill>
                  <a:srgbClr val="00477F"/>
                </a:solidFill>
                <a:latin typeface="Arial" panose="020B0604020202020204" pitchFamily="34" charset="0"/>
                <a:cs typeface="Arial" panose="020B0604020202020204" pitchFamily="34" charset="0"/>
              </a:rPr>
              <a:t>What can we do?</a:t>
            </a:r>
          </a:p>
        </p:txBody>
      </p:sp>
      <p:sp>
        <p:nvSpPr>
          <p:cNvPr id="3" name="Content Placeholder 2">
            <a:extLst>
              <a:ext uri="{FF2B5EF4-FFF2-40B4-BE49-F238E27FC236}">
                <a16:creationId xmlns:a16="http://schemas.microsoft.com/office/drawing/2014/main" id="{E3A51CE6-CAFF-AA4D-A2F5-671F438BC936}"/>
              </a:ext>
            </a:extLst>
          </p:cNvPr>
          <p:cNvSpPr>
            <a:spLocks noGrp="1"/>
          </p:cNvSpPr>
          <p:nvPr>
            <p:ph idx="1"/>
          </p:nvPr>
        </p:nvSpPr>
        <p:spPr>
          <a:xfrm>
            <a:off x="838200" y="1417320"/>
            <a:ext cx="10698480" cy="5273040"/>
          </a:xfrm>
        </p:spPr>
        <p:txBody>
          <a:bodyPr>
            <a:normAutofit fontScale="92500"/>
          </a:bodyPr>
          <a:lstStyle/>
          <a:p>
            <a:r>
              <a:rPr lang="en-US" dirty="0"/>
              <a:t>Identity - work together on federated identity systems for devices and applications that feed data to the cloud</a:t>
            </a:r>
          </a:p>
          <a:p>
            <a:pPr lvl="1"/>
            <a:r>
              <a:rPr lang="en-US" dirty="0"/>
              <a:t>Make it easy for the patients, who have to remember passwords - Google etc. </a:t>
            </a:r>
          </a:p>
          <a:p>
            <a:pPr lvl="1"/>
            <a:r>
              <a:rPr lang="en-US" dirty="0"/>
              <a:t>Federate with providers to use their identity systems whenever possible</a:t>
            </a:r>
          </a:p>
          <a:p>
            <a:pPr lvl="1"/>
            <a:r>
              <a:rPr lang="en-US" dirty="0"/>
              <a:t>This gets you the ability to use the latest and greatest security protection for accounts</a:t>
            </a:r>
          </a:p>
          <a:p>
            <a:pPr lvl="1"/>
            <a:r>
              <a:rPr lang="en-US" dirty="0"/>
              <a:t>Get out of the ID management business</a:t>
            </a:r>
          </a:p>
          <a:p>
            <a:r>
              <a:rPr lang="en-US" dirty="0"/>
              <a:t>Protect data on the devices using encryption tied to the federated identities</a:t>
            </a:r>
          </a:p>
          <a:p>
            <a:r>
              <a:rPr lang="en-US" dirty="0"/>
              <a:t>Adopt a DevSecOps mindset to continually develop and evolve secure code</a:t>
            </a:r>
          </a:p>
          <a:p>
            <a:r>
              <a:rPr lang="en-US" dirty="0"/>
              <a:t>Don’t resell customer data</a:t>
            </a:r>
          </a:p>
          <a:p>
            <a:r>
              <a:rPr lang="en-US" dirty="0"/>
              <a:t>If you want to sell it for AI/Machine Learning data sets, get affirmative consent from users!</a:t>
            </a:r>
          </a:p>
          <a:p>
            <a:endParaRPr lang="en-US" dirty="0"/>
          </a:p>
        </p:txBody>
      </p:sp>
      <p:sp>
        <p:nvSpPr>
          <p:cNvPr id="4" name="Slide Number Placeholder 3">
            <a:extLst>
              <a:ext uri="{FF2B5EF4-FFF2-40B4-BE49-F238E27FC236}">
                <a16:creationId xmlns:a16="http://schemas.microsoft.com/office/drawing/2014/main" id="{D535FD00-4F05-5040-8E88-F805ECC7D746}"/>
              </a:ext>
            </a:extLst>
          </p:cNvPr>
          <p:cNvSpPr txBox="1">
            <a:spLocks/>
          </p:cNvSpPr>
          <p:nvPr/>
        </p:nvSpPr>
        <p:spPr>
          <a:xfrm>
            <a:off x="9349800" y="6565039"/>
            <a:ext cx="2743200" cy="29296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64BD535-71E2-594A-8812-64BF56CF7653}" type="slidenum">
              <a:rPr lang="en-US" smtClean="0">
                <a:solidFill>
                  <a:schemeClr val="tx1"/>
                </a:solidFill>
                <a:latin typeface="Calibri" panose="020F0502020204030204"/>
              </a:rPr>
              <a:pPr/>
              <a:t>11</a:t>
            </a:fld>
            <a:endParaRPr lang="en-US" dirty="0">
              <a:solidFill>
                <a:schemeClr val="tx1"/>
              </a:solidFill>
              <a:latin typeface="Calibri" panose="020F0502020204030204"/>
            </a:endParaRPr>
          </a:p>
        </p:txBody>
      </p:sp>
    </p:spTree>
    <p:extLst>
      <p:ext uri="{BB962C8B-B14F-4D97-AF65-F5344CB8AC3E}">
        <p14:creationId xmlns:p14="http://schemas.microsoft.com/office/powerpoint/2010/main" val="459032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AAAFC-B903-DA49-93FA-502E16A6EFCC}"/>
              </a:ext>
            </a:extLst>
          </p:cNvPr>
          <p:cNvSpPr>
            <a:spLocks noGrp="1"/>
          </p:cNvSpPr>
          <p:nvPr>
            <p:ph type="title"/>
          </p:nvPr>
        </p:nvSpPr>
        <p:spPr>
          <a:xfrm>
            <a:off x="424542" y="454816"/>
            <a:ext cx="11381015" cy="968051"/>
          </a:xfrm>
        </p:spPr>
        <p:txBody>
          <a:bodyPr>
            <a:noAutofit/>
          </a:bodyPr>
          <a:lstStyle/>
          <a:p>
            <a:pPr>
              <a:lnSpc>
                <a:spcPct val="100000"/>
              </a:lnSpc>
            </a:pPr>
            <a:r>
              <a:rPr lang="en-US" sz="3200" b="1" dirty="0">
                <a:solidFill>
                  <a:srgbClr val="00477F"/>
                </a:solidFill>
                <a:latin typeface="Arial" panose="020B0604020202020204" pitchFamily="34" charset="0"/>
                <a:cs typeface="Arial" panose="020B0604020202020204" pitchFamily="34" charset="0"/>
              </a:rPr>
              <a:t>IEEE-Standards Association Working Group: </a:t>
            </a:r>
            <a:br>
              <a:rPr lang="en-US" sz="3200" b="1" dirty="0">
                <a:solidFill>
                  <a:srgbClr val="00477F"/>
                </a:solidFill>
                <a:latin typeface="Arial" panose="020B0604020202020204" pitchFamily="34" charset="0"/>
                <a:cs typeface="Arial" panose="020B0604020202020204" pitchFamily="34" charset="0"/>
              </a:rPr>
            </a:br>
            <a:r>
              <a:rPr lang="en-US" sz="3200" b="1" dirty="0">
                <a:solidFill>
                  <a:srgbClr val="00477F"/>
                </a:solidFill>
                <a:latin typeface="Arial" panose="020B0604020202020204" pitchFamily="34" charset="0"/>
                <a:cs typeface="Arial" panose="020B0604020202020204" pitchFamily="34" charset="0"/>
              </a:rPr>
              <a:t>Clinical IoT Data and Device Interoperability with TIPPSS</a:t>
            </a:r>
          </a:p>
        </p:txBody>
      </p:sp>
      <p:sp>
        <p:nvSpPr>
          <p:cNvPr id="3" name="Content Placeholder 2">
            <a:extLst>
              <a:ext uri="{FF2B5EF4-FFF2-40B4-BE49-F238E27FC236}">
                <a16:creationId xmlns:a16="http://schemas.microsoft.com/office/drawing/2014/main" id="{4DC311F4-3D4D-A346-86D3-014C24B89272}"/>
              </a:ext>
            </a:extLst>
          </p:cNvPr>
          <p:cNvSpPr>
            <a:spLocks noGrp="1"/>
          </p:cNvSpPr>
          <p:nvPr>
            <p:ph idx="1"/>
          </p:nvPr>
        </p:nvSpPr>
        <p:spPr>
          <a:xfrm>
            <a:off x="147196" y="2377109"/>
            <a:ext cx="12044803" cy="4318793"/>
          </a:xfrm>
        </p:spPr>
        <p:txBody>
          <a:bodyPr>
            <a:noAutofit/>
          </a:bodyPr>
          <a:lstStyle/>
          <a:p>
            <a:pPr>
              <a:lnSpc>
                <a:spcPct val="150000"/>
              </a:lnSpc>
              <a:spcBef>
                <a:spcPts val="0"/>
              </a:spcBef>
            </a:pPr>
            <a:r>
              <a:rPr lang="en-US" sz="2000" dirty="0">
                <a:latin typeface="Arial" panose="020B0604020202020204" pitchFamily="34" charset="0"/>
                <a:cs typeface="Arial" panose="020B0604020202020204" pitchFamily="34" charset="0"/>
              </a:rPr>
              <a:t>Charter: Develop a viable framework for a standard or set of standards that would enable device and  data interoperability with clinical-grade IoT with Trust, Identity, Privacy, Protection, Safety and Security, which may include interoperability with blockchain/DLT.</a:t>
            </a:r>
          </a:p>
          <a:p>
            <a:pPr marL="238125">
              <a:lnSpc>
                <a:spcPct val="150000"/>
              </a:lnSpc>
              <a:spcBef>
                <a:spcPts val="0"/>
              </a:spcBef>
            </a:pPr>
            <a:endParaRPr lang="en-US" sz="2000" dirty="0">
              <a:latin typeface="Arial" panose="020B0604020202020204" pitchFamily="34" charset="0"/>
              <a:cs typeface="Arial" panose="020B0604020202020204" pitchFamily="34" charset="0"/>
            </a:endParaRPr>
          </a:p>
          <a:p>
            <a:pPr marL="238125">
              <a:lnSpc>
                <a:spcPct val="150000"/>
              </a:lnSpc>
              <a:spcBef>
                <a:spcPts val="0"/>
              </a:spcBef>
            </a:pPr>
            <a:r>
              <a:rPr lang="en-US" sz="2000" dirty="0">
                <a:latin typeface="Arial" panose="020B0604020202020204" pitchFamily="34" charset="0"/>
                <a:cs typeface="Arial" panose="020B0604020202020204" pitchFamily="34" charset="0"/>
              </a:rPr>
              <a:t>Pre-standards workstream participants included industry, academia, govt representatives from Ascension, Bayer, Cognizant, ERT, FDHint, IBM, IEEE, Indiana University Health, Intel, Medtronic, Oracle, Spiritus, Synopsys, University at Buffalo, US FDA, Wireless Research Center of North Carolina</a:t>
            </a:r>
          </a:p>
        </p:txBody>
      </p:sp>
      <p:sp>
        <p:nvSpPr>
          <p:cNvPr id="7" name="TextBox 6">
            <a:extLst>
              <a:ext uri="{FF2B5EF4-FFF2-40B4-BE49-F238E27FC236}">
                <a16:creationId xmlns:a16="http://schemas.microsoft.com/office/drawing/2014/main" id="{99A1B95C-A571-1B40-A600-4FB796E68C16}"/>
              </a:ext>
            </a:extLst>
          </p:cNvPr>
          <p:cNvSpPr txBox="1"/>
          <p:nvPr/>
        </p:nvSpPr>
        <p:spPr>
          <a:xfrm>
            <a:off x="424543" y="1858467"/>
            <a:ext cx="11381014" cy="338554"/>
          </a:xfrm>
          <a:prstGeom prst="rect">
            <a:avLst/>
          </a:prstGeom>
          <a:solidFill>
            <a:schemeClr val="accent1"/>
          </a:solidFill>
        </p:spPr>
        <p:txBody>
          <a:bodyPr wrap="square" rtlCol="0">
            <a:spAutoFit/>
          </a:bodyPr>
          <a:lstStyle/>
          <a:p>
            <a:pPr defTabSz="914400" eaLnBrk="0" fontAlgn="base" hangingPunct="0">
              <a:spcBef>
                <a:spcPct val="0"/>
              </a:spcBef>
              <a:spcAft>
                <a:spcPct val="0"/>
              </a:spcAft>
            </a:pPr>
            <a:r>
              <a:rPr lang="en-US" sz="1600" b="1" dirty="0">
                <a:solidFill>
                  <a:srgbClr val="FFFFFF"/>
                </a:solidFill>
                <a:latin typeface="Verdana" pitchFamily="34" charset="0"/>
                <a:ea typeface="ＭＳ Ｐゴシック" charset="-128"/>
              </a:rPr>
              <a:t>Pre-Standards Activity Completed – Formal Standards Efforts In Development</a:t>
            </a:r>
          </a:p>
        </p:txBody>
      </p:sp>
      <p:sp>
        <p:nvSpPr>
          <p:cNvPr id="8" name="TextBox 7">
            <a:extLst>
              <a:ext uri="{FF2B5EF4-FFF2-40B4-BE49-F238E27FC236}">
                <a16:creationId xmlns:a16="http://schemas.microsoft.com/office/drawing/2014/main" id="{B9035498-A6C6-5849-BAC2-A1EF19A5D2B2}"/>
              </a:ext>
            </a:extLst>
          </p:cNvPr>
          <p:cNvSpPr txBox="1"/>
          <p:nvPr/>
        </p:nvSpPr>
        <p:spPr>
          <a:xfrm>
            <a:off x="-25400" y="6629769"/>
            <a:ext cx="12192000" cy="246221"/>
          </a:xfrm>
          <a:prstGeom prst="rect">
            <a:avLst/>
          </a:prstGeom>
          <a:noFill/>
        </p:spPr>
        <p:txBody>
          <a:bodyPr wrap="square" rtlCol="0">
            <a:spAutoFit/>
          </a:bodyPr>
          <a:lstStyle/>
          <a:p>
            <a:r>
              <a:rPr lang="en-US" sz="1000" i="1" dirty="0">
                <a:latin typeface="Arial" panose="020B0604020202020204" pitchFamily="34" charset="0"/>
                <a:cs typeface="Arial" panose="020B0604020202020204" pitchFamily="34" charset="0"/>
              </a:rPr>
              <a:t>Source: Florence D. Hudson</a:t>
            </a:r>
          </a:p>
        </p:txBody>
      </p:sp>
      <p:sp>
        <p:nvSpPr>
          <p:cNvPr id="10" name="Slide Number Placeholder 3">
            <a:extLst>
              <a:ext uri="{FF2B5EF4-FFF2-40B4-BE49-F238E27FC236}">
                <a16:creationId xmlns:a16="http://schemas.microsoft.com/office/drawing/2014/main" id="{CBF91AEF-5701-2148-BC25-C7B53BD4EDC0}"/>
              </a:ext>
            </a:extLst>
          </p:cNvPr>
          <p:cNvSpPr txBox="1">
            <a:spLocks/>
          </p:cNvSpPr>
          <p:nvPr/>
        </p:nvSpPr>
        <p:spPr>
          <a:xfrm>
            <a:off x="9349800" y="6565039"/>
            <a:ext cx="2743200" cy="29296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64BD535-71E2-594A-8812-64BF56CF7653}" type="slidenum">
              <a:rPr lang="en-US" smtClean="0">
                <a:solidFill>
                  <a:schemeClr val="tx1"/>
                </a:solidFill>
                <a:latin typeface="Calibri" panose="020F0502020204030204"/>
              </a:rPr>
              <a:pPr/>
              <a:t>12</a:t>
            </a:fld>
            <a:endParaRPr lang="en-US" dirty="0">
              <a:solidFill>
                <a:schemeClr val="tx1"/>
              </a:solidFill>
              <a:latin typeface="Calibri" panose="020F0502020204030204"/>
            </a:endParaRPr>
          </a:p>
        </p:txBody>
      </p:sp>
    </p:spTree>
    <p:extLst>
      <p:ext uri="{BB962C8B-B14F-4D97-AF65-F5344CB8AC3E}">
        <p14:creationId xmlns:p14="http://schemas.microsoft.com/office/powerpoint/2010/main" val="2746707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5" name="Google Shape;195;p49"/>
          <p:cNvSpPr txBox="1">
            <a:spLocks noGrp="1"/>
          </p:cNvSpPr>
          <p:nvPr>
            <p:ph type="body" idx="1"/>
          </p:nvPr>
        </p:nvSpPr>
        <p:spPr>
          <a:xfrm>
            <a:off x="492848" y="1892966"/>
            <a:ext cx="5533500" cy="23235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US" sz="1900" u="sng" dirty="0"/>
              <a:t>Our mission</a:t>
            </a:r>
            <a:r>
              <a:rPr lang="en-US" sz="1900" dirty="0"/>
              <a:t>: to provide the NSF community a coherent understanding of cybersecurity’s role in producing trustworthy science and the information and know-how required to achieve and maintain effective cybersecurity programs.</a:t>
            </a:r>
            <a:endParaRPr sz="1900" dirty="0"/>
          </a:p>
        </p:txBody>
      </p:sp>
      <p:pic>
        <p:nvPicPr>
          <p:cNvPr id="196" name="Google Shape;196;p49"/>
          <p:cNvPicPr preferRelativeResize="0"/>
          <p:nvPr/>
        </p:nvPicPr>
        <p:blipFill>
          <a:blip r:embed="rId3">
            <a:alphaModFix/>
          </a:blip>
          <a:stretch>
            <a:fillRect/>
          </a:stretch>
        </p:blipFill>
        <p:spPr>
          <a:xfrm>
            <a:off x="5261124" y="4216466"/>
            <a:ext cx="996600" cy="996600"/>
          </a:xfrm>
          <a:prstGeom prst="rect">
            <a:avLst/>
          </a:prstGeom>
          <a:noFill/>
          <a:ln>
            <a:noFill/>
          </a:ln>
        </p:spPr>
      </p:pic>
      <p:pic>
        <p:nvPicPr>
          <p:cNvPr id="197" name="Google Shape;197;p49"/>
          <p:cNvPicPr preferRelativeResize="0"/>
          <p:nvPr/>
        </p:nvPicPr>
        <p:blipFill>
          <a:blip r:embed="rId4">
            <a:alphaModFix/>
          </a:blip>
          <a:stretch>
            <a:fillRect/>
          </a:stretch>
        </p:blipFill>
        <p:spPr>
          <a:xfrm>
            <a:off x="5104443" y="5260916"/>
            <a:ext cx="1153281" cy="887525"/>
          </a:xfrm>
          <a:prstGeom prst="rect">
            <a:avLst/>
          </a:prstGeom>
          <a:noFill/>
          <a:ln>
            <a:noFill/>
          </a:ln>
        </p:spPr>
      </p:pic>
      <p:pic>
        <p:nvPicPr>
          <p:cNvPr id="198" name="Google Shape;198;p49"/>
          <p:cNvPicPr preferRelativeResize="0"/>
          <p:nvPr/>
        </p:nvPicPr>
        <p:blipFill>
          <a:blip r:embed="rId5">
            <a:alphaModFix/>
          </a:blip>
          <a:stretch>
            <a:fillRect/>
          </a:stretch>
        </p:blipFill>
        <p:spPr>
          <a:xfrm>
            <a:off x="492848" y="4505216"/>
            <a:ext cx="1905000" cy="419100"/>
          </a:xfrm>
          <a:prstGeom prst="rect">
            <a:avLst/>
          </a:prstGeom>
          <a:noFill/>
          <a:ln>
            <a:noFill/>
          </a:ln>
        </p:spPr>
      </p:pic>
      <p:pic>
        <p:nvPicPr>
          <p:cNvPr id="199" name="Google Shape;199;p49"/>
          <p:cNvPicPr preferRelativeResize="0"/>
          <p:nvPr/>
        </p:nvPicPr>
        <p:blipFill>
          <a:blip r:embed="rId6">
            <a:alphaModFix/>
          </a:blip>
          <a:stretch>
            <a:fillRect/>
          </a:stretch>
        </p:blipFill>
        <p:spPr>
          <a:xfrm>
            <a:off x="2830312" y="4538554"/>
            <a:ext cx="1905000" cy="352425"/>
          </a:xfrm>
          <a:prstGeom prst="rect">
            <a:avLst/>
          </a:prstGeom>
          <a:noFill/>
          <a:ln>
            <a:noFill/>
          </a:ln>
        </p:spPr>
      </p:pic>
      <p:pic>
        <p:nvPicPr>
          <p:cNvPr id="200" name="Google Shape;200;p49"/>
          <p:cNvPicPr preferRelativeResize="0"/>
          <p:nvPr/>
        </p:nvPicPr>
        <p:blipFill>
          <a:blip r:embed="rId7">
            <a:alphaModFix/>
          </a:blip>
          <a:stretch>
            <a:fillRect/>
          </a:stretch>
        </p:blipFill>
        <p:spPr>
          <a:xfrm>
            <a:off x="424542" y="5385591"/>
            <a:ext cx="1905000" cy="638175"/>
          </a:xfrm>
          <a:prstGeom prst="rect">
            <a:avLst/>
          </a:prstGeom>
          <a:noFill/>
          <a:ln>
            <a:noFill/>
          </a:ln>
        </p:spPr>
      </p:pic>
      <p:pic>
        <p:nvPicPr>
          <p:cNvPr id="201" name="Google Shape;201;p49"/>
          <p:cNvPicPr preferRelativeResize="0"/>
          <p:nvPr/>
        </p:nvPicPr>
        <p:blipFill>
          <a:blip r:embed="rId8">
            <a:alphaModFix/>
          </a:blip>
          <a:stretch>
            <a:fillRect/>
          </a:stretch>
        </p:blipFill>
        <p:spPr>
          <a:xfrm>
            <a:off x="2849011" y="5466553"/>
            <a:ext cx="1905000" cy="476250"/>
          </a:xfrm>
          <a:prstGeom prst="rect">
            <a:avLst/>
          </a:prstGeom>
          <a:noFill/>
          <a:ln>
            <a:noFill/>
          </a:ln>
        </p:spPr>
      </p:pic>
      <p:sp>
        <p:nvSpPr>
          <p:cNvPr id="202" name="Google Shape;202;p49"/>
          <p:cNvSpPr txBox="1">
            <a:spLocks noGrp="1"/>
          </p:cNvSpPr>
          <p:nvPr>
            <p:ph type="body" idx="1"/>
          </p:nvPr>
        </p:nvSpPr>
        <p:spPr>
          <a:xfrm>
            <a:off x="6510488" y="5964425"/>
            <a:ext cx="5095200" cy="658500"/>
          </a:xfrm>
          <a:prstGeom prst="rect">
            <a:avLst/>
          </a:prstGeom>
        </p:spPr>
        <p:txBody>
          <a:bodyPr spcFirstLastPara="1" wrap="square" lIns="91425" tIns="91425" rIns="91425" bIns="91425" anchor="t" anchorCtr="0">
            <a:noAutofit/>
          </a:bodyPr>
          <a:lstStyle/>
          <a:p>
            <a:pPr marL="0" lvl="0" indent="0" algn="ctr" rtl="0">
              <a:spcBef>
                <a:spcPts val="1000"/>
              </a:spcBef>
              <a:spcAft>
                <a:spcPts val="0"/>
              </a:spcAft>
              <a:buNone/>
            </a:pPr>
            <a:r>
              <a:rPr lang="en-US" sz="1900" dirty="0">
                <a:solidFill>
                  <a:schemeClr val="hlink"/>
                </a:solidFill>
                <a:uFill>
                  <a:noFill/>
                </a:uFill>
                <a:hlinkClick r:id="rId9"/>
              </a:rPr>
              <a:t>https://trustedci.org/</a:t>
            </a:r>
            <a:endParaRPr sz="2000" dirty="0"/>
          </a:p>
        </p:txBody>
      </p:sp>
      <p:pic>
        <p:nvPicPr>
          <p:cNvPr id="203" name="Google Shape;203;p49"/>
          <p:cNvPicPr preferRelativeResize="0"/>
          <p:nvPr/>
        </p:nvPicPr>
        <p:blipFill rotWithShape="1">
          <a:blip r:embed="rId10">
            <a:alphaModFix/>
          </a:blip>
          <a:srcRect t="10372" b="4470"/>
          <a:stretch/>
        </p:blipFill>
        <p:spPr>
          <a:xfrm>
            <a:off x="6489099" y="2007220"/>
            <a:ext cx="5386949" cy="3233993"/>
          </a:xfrm>
          <a:prstGeom prst="rect">
            <a:avLst/>
          </a:prstGeom>
          <a:noFill/>
          <a:ln>
            <a:noFill/>
          </a:ln>
        </p:spPr>
      </p:pic>
      <p:pic>
        <p:nvPicPr>
          <p:cNvPr id="12" name="Google Shape;89;p24">
            <a:extLst>
              <a:ext uri="{FF2B5EF4-FFF2-40B4-BE49-F238E27FC236}">
                <a16:creationId xmlns:a16="http://schemas.microsoft.com/office/drawing/2014/main" id="{9B98093C-2A0D-5049-886C-6E2ECC945F10}"/>
              </a:ext>
            </a:extLst>
          </p:cNvPr>
          <p:cNvPicPr preferRelativeResize="0"/>
          <p:nvPr/>
        </p:nvPicPr>
        <p:blipFill rotWithShape="1">
          <a:blip r:embed="rId11">
            <a:alphaModFix/>
          </a:blip>
          <a:srcRect/>
          <a:stretch/>
        </p:blipFill>
        <p:spPr>
          <a:xfrm>
            <a:off x="9843477" y="644526"/>
            <a:ext cx="2032571" cy="579545"/>
          </a:xfrm>
          <a:prstGeom prst="rect">
            <a:avLst/>
          </a:prstGeom>
          <a:noFill/>
          <a:ln>
            <a:noFill/>
          </a:ln>
        </p:spPr>
      </p:pic>
      <p:sp>
        <p:nvSpPr>
          <p:cNvPr id="13" name="Slide Number Placeholder 3">
            <a:extLst>
              <a:ext uri="{FF2B5EF4-FFF2-40B4-BE49-F238E27FC236}">
                <a16:creationId xmlns:a16="http://schemas.microsoft.com/office/drawing/2014/main" id="{89860324-65AD-954A-A848-DE1EF3628A8C}"/>
              </a:ext>
            </a:extLst>
          </p:cNvPr>
          <p:cNvSpPr txBox="1">
            <a:spLocks/>
          </p:cNvSpPr>
          <p:nvPr/>
        </p:nvSpPr>
        <p:spPr>
          <a:xfrm>
            <a:off x="9349800" y="6565039"/>
            <a:ext cx="2743200" cy="29296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64BD535-71E2-594A-8812-64BF56CF7653}" type="slidenum">
              <a:rPr lang="en-US" smtClean="0">
                <a:solidFill>
                  <a:schemeClr val="tx1"/>
                </a:solidFill>
                <a:latin typeface="Calibri" panose="020F0502020204030204"/>
              </a:rPr>
              <a:pPr/>
              <a:t>13</a:t>
            </a:fld>
            <a:endParaRPr lang="en-US" dirty="0">
              <a:solidFill>
                <a:schemeClr val="tx1"/>
              </a:solidFill>
              <a:latin typeface="Calibri" panose="020F0502020204030204"/>
            </a:endParaRPr>
          </a:p>
        </p:txBody>
      </p:sp>
      <p:sp>
        <p:nvSpPr>
          <p:cNvPr id="19" name="Title 1">
            <a:extLst>
              <a:ext uri="{FF2B5EF4-FFF2-40B4-BE49-F238E27FC236}">
                <a16:creationId xmlns:a16="http://schemas.microsoft.com/office/drawing/2014/main" id="{DD7CFC56-AD0A-3F4E-A83D-25F3AB953A82}"/>
              </a:ext>
            </a:extLst>
          </p:cNvPr>
          <p:cNvSpPr txBox="1">
            <a:spLocks/>
          </p:cNvSpPr>
          <p:nvPr/>
        </p:nvSpPr>
        <p:spPr>
          <a:xfrm>
            <a:off x="424542" y="454816"/>
            <a:ext cx="11381015" cy="968051"/>
          </a:xfrm>
          <a:prstGeom prst="rect">
            <a:avLst/>
          </a:prstGeom>
          <a:noFill/>
          <a:ln>
            <a:noFill/>
          </a:ln>
        </p:spPr>
        <p:txBody>
          <a:bodyPr spcFirstLastPara="1" vert="horz" wrap="square" lIns="91425" tIns="91425" rIns="91425" bIns="91425" rtlCol="0" anchor="b" anchorCtr="0">
            <a:noAutofit/>
          </a:bodyPr>
          <a:lstStyle>
            <a:lvl1pPr marR="0" lvl="0" algn="l" defTabSz="914400" rtl="0" eaLnBrk="1" latinLnBrk="0" hangingPunct="1">
              <a:lnSpc>
                <a:spcPct val="90000"/>
              </a:lnSpc>
              <a:spcBef>
                <a:spcPts val="0"/>
              </a:spcBef>
              <a:spcAft>
                <a:spcPts val="0"/>
              </a:spcAft>
              <a:buClr>
                <a:srgbClr val="216CA5"/>
              </a:buClr>
              <a:buSzPts val="3600"/>
              <a:buFont typeface="Verdana"/>
              <a:buNone/>
              <a:defRPr sz="3600" b="1" i="0" u="none" strike="noStrike" kern="1200" cap="none">
                <a:solidFill>
                  <a:srgbClr val="216CA5"/>
                </a:solidFill>
                <a:latin typeface="Verdana"/>
                <a:ea typeface="Verdana"/>
                <a:cs typeface="Verdana"/>
                <a:sym typeface="Verdan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pPr lvl="0">
              <a:lnSpc>
                <a:spcPct val="100000"/>
              </a:lnSpc>
              <a:buClr>
                <a:schemeClr val="dk1"/>
              </a:buClr>
              <a:buSzPts val="1100"/>
            </a:pPr>
            <a:r>
              <a:rPr lang="en-US" sz="3200" dirty="0">
                <a:solidFill>
                  <a:schemeClr val="accent1">
                    <a:lumMod val="75000"/>
                  </a:schemeClr>
                </a:solidFill>
                <a:latin typeface="Arial" panose="020B0604020202020204" pitchFamily="34" charset="0"/>
                <a:cs typeface="Arial" panose="020B0604020202020204" pitchFamily="34" charset="0"/>
              </a:rPr>
              <a:t>Trusted CI:</a:t>
            </a:r>
          </a:p>
          <a:p>
            <a:pPr lvl="0">
              <a:lnSpc>
                <a:spcPct val="100000"/>
              </a:lnSpc>
              <a:buClr>
                <a:schemeClr val="dk1"/>
              </a:buClr>
              <a:buSzPts val="1100"/>
            </a:pPr>
            <a:r>
              <a:rPr lang="en-US" sz="3200" dirty="0">
                <a:solidFill>
                  <a:schemeClr val="accent1">
                    <a:lumMod val="75000"/>
                  </a:schemeClr>
                </a:solidFill>
                <a:latin typeface="Arial" panose="020B0604020202020204" pitchFamily="34" charset="0"/>
                <a:cs typeface="Arial" panose="020B0604020202020204" pitchFamily="34" charset="0"/>
              </a:rPr>
              <a:t>The NSF Cybersecurity Center of Excellence</a:t>
            </a:r>
            <a:endParaRPr lang="en-US" sz="3200" dirty="0">
              <a:solidFill>
                <a:srgbClr val="00477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774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1"/>
          <p:cNvSpPr txBox="1">
            <a:spLocks/>
          </p:cNvSpPr>
          <p:nvPr/>
        </p:nvSpPr>
        <p:spPr>
          <a:xfrm>
            <a:off x="11724" y="6646985"/>
            <a:ext cx="11987492" cy="187569"/>
          </a:xfrm>
          <a:prstGeom prst="rect">
            <a:avLst/>
          </a:prstGeom>
        </p:spPr>
        <p:txBody>
          <a:bodyPr/>
          <a:lstStyle>
            <a:lvl1pPr marL="342900" indent="-342900" algn="l" defTabSz="457200" rtl="0" eaLnBrk="0" fontAlgn="base" hangingPunct="0">
              <a:spcBef>
                <a:spcPct val="20000"/>
              </a:spcBef>
              <a:spcAft>
                <a:spcPct val="0"/>
              </a:spcAft>
              <a:buClr>
                <a:srgbClr val="EF3E33"/>
              </a:buClr>
              <a:buFont typeface="Arial" pitchFamily="-110" charset="0"/>
              <a:buChar char="•"/>
              <a:defRPr sz="1800" kern="1200">
                <a:solidFill>
                  <a:schemeClr val="tx1"/>
                </a:solidFill>
                <a:latin typeface="Arial"/>
                <a:ea typeface="ＭＳ Ｐゴシック" pitchFamily="-110" charset="-128"/>
                <a:cs typeface="Arial"/>
              </a:defRPr>
            </a:lvl1pPr>
            <a:lvl2pPr marL="742950" indent="-285750" algn="l" defTabSz="457200" rtl="0" eaLnBrk="0" fontAlgn="base" hangingPunct="0">
              <a:spcBef>
                <a:spcPct val="20000"/>
              </a:spcBef>
              <a:spcAft>
                <a:spcPct val="0"/>
              </a:spcAft>
              <a:buClr>
                <a:srgbClr val="EF3E33"/>
              </a:buClr>
              <a:buFont typeface="Arial" pitchFamily="-110" charset="0"/>
              <a:buChar char="–"/>
              <a:defRPr sz="1600" kern="1200">
                <a:solidFill>
                  <a:schemeClr val="tx1"/>
                </a:solidFill>
                <a:latin typeface="Arial"/>
                <a:ea typeface="ＭＳ Ｐゴシック" pitchFamily="-110" charset="-128"/>
                <a:cs typeface="Arial"/>
              </a:defRPr>
            </a:lvl2pPr>
            <a:lvl3pPr marL="914400" indent="0" algn="l" defTabSz="457200" rtl="0" eaLnBrk="0" fontAlgn="base" hangingPunct="0">
              <a:spcBef>
                <a:spcPct val="20000"/>
              </a:spcBef>
              <a:spcAft>
                <a:spcPct val="0"/>
              </a:spcAft>
              <a:buClr>
                <a:srgbClr val="EF3E33"/>
              </a:buClr>
              <a:buFont typeface="Arial" pitchFamily="-110" charset="0"/>
              <a:buNone/>
              <a:defRPr sz="1600" kern="1200">
                <a:solidFill>
                  <a:schemeClr val="tx1"/>
                </a:solidFill>
                <a:latin typeface="Arial"/>
                <a:ea typeface="ＭＳ Ｐゴシック" pitchFamily="-110" charset="-128"/>
                <a:cs typeface="Arial"/>
              </a:defRPr>
            </a:lvl3pPr>
            <a:lvl4pPr marL="1371600" indent="0" algn="l" defTabSz="457200" rtl="0" eaLnBrk="0" fontAlgn="base" hangingPunct="0">
              <a:spcBef>
                <a:spcPct val="20000"/>
              </a:spcBef>
              <a:spcAft>
                <a:spcPct val="0"/>
              </a:spcAft>
              <a:buFont typeface="Arial" pitchFamily="-110" charset="0"/>
              <a:buNone/>
              <a:defRPr sz="1600" kern="1200">
                <a:solidFill>
                  <a:schemeClr val="tx1"/>
                </a:solidFill>
                <a:latin typeface="Helvetica"/>
                <a:ea typeface="ＭＳ Ｐゴシック" pitchFamily="-110" charset="-128"/>
                <a:cs typeface="Helvetica"/>
              </a:defRPr>
            </a:lvl4pPr>
            <a:lvl5pPr marL="1828800" indent="0" algn="l" defTabSz="457200" rtl="0" eaLnBrk="0" fontAlgn="base" hangingPunct="0">
              <a:spcBef>
                <a:spcPct val="20000"/>
              </a:spcBef>
              <a:spcAft>
                <a:spcPct val="0"/>
              </a:spcAft>
              <a:buFont typeface="Arial" pitchFamily="-110" charset="0"/>
              <a:buNone/>
              <a:defRPr sz="1600" kern="1200">
                <a:solidFill>
                  <a:schemeClr val="tx1"/>
                </a:solidFill>
                <a:latin typeface="Helvetica"/>
                <a:ea typeface="ＭＳ Ｐゴシック" pitchFamily="-110" charset="-128"/>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0000"/>
              </a:lnSpc>
              <a:buNone/>
            </a:pPr>
            <a:r>
              <a:rPr lang="en-US" sz="900" i="1" dirty="0"/>
              <a:t>Sources: Frost &amp; Sullivan, CIO  Magazine, Healthcare IT News, </a:t>
            </a:r>
            <a:r>
              <a:rPr lang="en-US" sz="900" dirty="0">
                <a:hlinkClick r:id="rId3"/>
              </a:rPr>
              <a:t>https://www.cancer.gov/research/key-initiatives/moonshot-cancer-initiative/blue-ribbon-panel</a:t>
            </a:r>
            <a:r>
              <a:rPr lang="en-US" sz="900" i="1" dirty="0"/>
              <a:t>, </a:t>
            </a:r>
            <a:r>
              <a:rPr lang="en-US" sz="900" dirty="0">
                <a:hlinkClick r:id="rId4"/>
              </a:rPr>
              <a:t>https://www.ncbi.nlm.nih.gov/pmc/articles/PMC6302370/</a:t>
            </a:r>
            <a:r>
              <a:rPr lang="en-US" sz="900" i="1" dirty="0"/>
              <a:t> </a:t>
            </a:r>
          </a:p>
        </p:txBody>
      </p:sp>
      <p:pic>
        <p:nvPicPr>
          <p:cNvPr id="9" name="Picture 8">
            <a:extLst>
              <a:ext uri="{FF2B5EF4-FFF2-40B4-BE49-F238E27FC236}">
                <a16:creationId xmlns:a16="http://schemas.microsoft.com/office/drawing/2014/main" id="{B90CB935-0731-6C4D-95F0-B73AD17B0C1B}"/>
              </a:ext>
            </a:extLst>
          </p:cNvPr>
          <p:cNvPicPr>
            <a:picLocks noChangeAspect="1"/>
          </p:cNvPicPr>
          <p:nvPr/>
        </p:nvPicPr>
        <p:blipFill>
          <a:blip r:embed="rId5">
            <a:alphaModFix/>
            <a:extLst>
              <a:ext uri="{BEBA8EAE-BF5A-486C-A8C5-ECC9F3942E4B}">
                <a14:imgProps xmlns:a14="http://schemas.microsoft.com/office/drawing/2010/main">
                  <a14:imgLayer r:embed="rId6">
                    <a14:imgEffect>
                      <a14:sharpenSoften amount="50000"/>
                    </a14:imgEffect>
                    <a14:imgEffect>
                      <a14:colorTemperature colorTemp="7043"/>
                    </a14:imgEffect>
                    <a14:imgEffect>
                      <a14:saturation sat="400000"/>
                    </a14:imgEffect>
                    <a14:imgEffect>
                      <a14:brightnessContrast contrast="-40000"/>
                    </a14:imgEffect>
                  </a14:imgLayer>
                </a14:imgProps>
              </a:ext>
            </a:extLst>
          </a:blip>
          <a:stretch>
            <a:fillRect/>
          </a:stretch>
        </p:blipFill>
        <p:spPr>
          <a:xfrm>
            <a:off x="707983" y="1649598"/>
            <a:ext cx="5196468" cy="4515309"/>
          </a:xfrm>
          <a:prstGeom prst="rect">
            <a:avLst/>
          </a:prstGeom>
          <a:effectLst>
            <a:glow rad="495300">
              <a:schemeClr val="accent1">
                <a:alpha val="58000"/>
              </a:schemeClr>
            </a:glow>
            <a:outerShdw dist="2044700" sx="1000" sy="1000" algn="ctr" rotWithShape="0">
              <a:srgbClr val="000000">
                <a:alpha val="35000"/>
              </a:srgbClr>
            </a:outerShdw>
            <a:reflection stA="68000" endPos="0" dist="368300" dir="5400000" sy="-100000" algn="bl" rotWithShape="0"/>
          </a:effectLst>
        </p:spPr>
      </p:pic>
      <p:sp>
        <p:nvSpPr>
          <p:cNvPr id="12" name="Slide Number Placeholder 3">
            <a:extLst>
              <a:ext uri="{FF2B5EF4-FFF2-40B4-BE49-F238E27FC236}">
                <a16:creationId xmlns:a16="http://schemas.microsoft.com/office/drawing/2014/main" id="{DFF1ED1E-E218-4347-A208-9302EC852164}"/>
              </a:ext>
            </a:extLst>
          </p:cNvPr>
          <p:cNvSpPr txBox="1">
            <a:spLocks/>
          </p:cNvSpPr>
          <p:nvPr/>
        </p:nvSpPr>
        <p:spPr>
          <a:xfrm>
            <a:off x="9349800" y="6565039"/>
            <a:ext cx="2743200" cy="29296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64BD535-71E2-594A-8812-64BF56CF7653}" type="slidenum">
              <a:rPr lang="en-US" smtClean="0">
                <a:solidFill>
                  <a:schemeClr val="tx1"/>
                </a:solidFill>
                <a:latin typeface="Calibri" panose="020F0502020204030204"/>
              </a:rPr>
              <a:pPr/>
              <a:t>14</a:t>
            </a:fld>
            <a:endParaRPr lang="en-US" dirty="0">
              <a:solidFill>
                <a:schemeClr val="tx1"/>
              </a:solidFill>
              <a:latin typeface="Calibri" panose="020F0502020204030204"/>
            </a:endParaRPr>
          </a:p>
        </p:txBody>
      </p:sp>
      <p:sp>
        <p:nvSpPr>
          <p:cNvPr id="13" name="TextBox 12">
            <a:extLst>
              <a:ext uri="{FF2B5EF4-FFF2-40B4-BE49-F238E27FC236}">
                <a16:creationId xmlns:a16="http://schemas.microsoft.com/office/drawing/2014/main" id="{11B63F2B-CF8A-364D-AD55-3E47C0826761}"/>
              </a:ext>
            </a:extLst>
          </p:cNvPr>
          <p:cNvSpPr txBox="1"/>
          <p:nvPr/>
        </p:nvSpPr>
        <p:spPr bwMode="auto">
          <a:xfrm>
            <a:off x="5838107" y="1568724"/>
            <a:ext cx="6032767" cy="4755276"/>
          </a:xfrm>
          <a:prstGeom prst="rect">
            <a:avLst/>
          </a:prstGeom>
          <a:noFill/>
          <a:ln w="9525">
            <a:noFill/>
            <a:miter lim="800000"/>
            <a:headEnd/>
            <a:tailEnd/>
          </a:ln>
          <a:effectLst>
            <a:glow rad="63500">
              <a:schemeClr val="accent1">
                <a:satMod val="175000"/>
                <a:alpha val="8000"/>
              </a:schemeClr>
            </a:glow>
            <a:outerShdw blurRad="50800" dist="50800" dir="5400000" algn="ctr" rotWithShape="0">
              <a:srgbClr val="000000">
                <a:alpha val="17000"/>
              </a:srgbClr>
            </a:outerShdw>
            <a:softEdge rad="0"/>
          </a:effectLst>
        </p:spPr>
        <p:txBody>
          <a:bodyPr vert="horz" wrap="square" lIns="609600" tIns="60960" rIns="121920" bIns="97536" numCol="1" rtlCol="0" anchor="b" anchorCtr="0" compatLnSpc="1">
            <a:prstTxWarp prst="textNoShape">
              <a:avLst/>
            </a:prstTxWarp>
            <a:spAutoFit/>
          </a:bodyPr>
          <a:lstStyle/>
          <a:p>
            <a:r>
              <a:rPr lang="en-US" sz="2133" b="1" dirty="0">
                <a:latin typeface="Arial" panose="020B0604020202020204" pitchFamily="34" charset="0"/>
                <a:cs typeface="Arial" panose="020B0604020202020204" pitchFamily="34" charset="0"/>
              </a:rPr>
              <a:t>“87% of health organizations plan to adopt IoT technology by 2019.” </a:t>
            </a:r>
          </a:p>
          <a:p>
            <a:pPr marL="342900" indent="-342900">
              <a:buFontTx/>
              <a:buChar char="-"/>
            </a:pPr>
            <a:r>
              <a:rPr lang="en-US" sz="2133" i="1" dirty="0">
                <a:latin typeface="Arial" panose="020B0604020202020204" pitchFamily="34" charset="0"/>
                <a:cs typeface="Arial" panose="020B0604020202020204" pitchFamily="34" charset="0"/>
              </a:rPr>
              <a:t>Healthcare IT News, </a:t>
            </a:r>
            <a:r>
              <a:rPr lang="en-US" sz="2133" dirty="0">
                <a:latin typeface="Arial" panose="020B0604020202020204" pitchFamily="34" charset="0"/>
                <a:cs typeface="Arial" panose="020B0604020202020204" pitchFamily="34" charset="0"/>
              </a:rPr>
              <a:t>Jessica Davis</a:t>
            </a:r>
          </a:p>
          <a:p>
            <a:endParaRPr lang="en-US" sz="2133" dirty="0">
              <a:latin typeface="Arial" panose="020B0604020202020204" pitchFamily="34" charset="0"/>
              <a:cs typeface="Arial" panose="020B0604020202020204" pitchFamily="34" charset="0"/>
            </a:endParaRPr>
          </a:p>
          <a:p>
            <a:r>
              <a:rPr lang="en-US" sz="2133" b="1" dirty="0">
                <a:latin typeface="Arial" panose="020B0604020202020204" pitchFamily="34" charset="0"/>
                <a:cs typeface="Arial" panose="020B0604020202020204" pitchFamily="34" charset="0"/>
              </a:rPr>
              <a:t>“We've killed more people because we didn't share data than because we did.”</a:t>
            </a:r>
          </a:p>
          <a:p>
            <a:r>
              <a:rPr lang="en-US" sz="2133" i="1" dirty="0">
                <a:latin typeface="Arial" panose="020B0604020202020204" pitchFamily="34" charset="0"/>
                <a:cs typeface="Arial" panose="020B0604020202020204" pitchFamily="34" charset="0"/>
              </a:rPr>
              <a:t>- CIO Magazine, </a:t>
            </a:r>
            <a:r>
              <a:rPr lang="en-US" sz="2133" dirty="0">
                <a:latin typeface="Arial" panose="020B0604020202020204" pitchFamily="34" charset="0"/>
                <a:cs typeface="Arial" panose="020B0604020202020204" pitchFamily="34" charset="0"/>
              </a:rPr>
              <a:t>Paddy Padmanabhan</a:t>
            </a:r>
            <a:br>
              <a:rPr lang="en-US" sz="2133" dirty="0">
                <a:latin typeface="Arial" panose="020B0604020202020204" pitchFamily="34" charset="0"/>
                <a:cs typeface="Arial" panose="020B0604020202020204" pitchFamily="34" charset="0"/>
              </a:rPr>
            </a:br>
            <a:endParaRPr lang="en-US" sz="2133" dirty="0">
              <a:latin typeface="Arial" panose="020B0604020202020204" pitchFamily="34" charset="0"/>
              <a:cs typeface="Arial" panose="020B0604020202020204" pitchFamily="34" charset="0"/>
            </a:endParaRPr>
          </a:p>
          <a:p>
            <a:r>
              <a:rPr lang="en-US" sz="2133" b="1" dirty="0">
                <a:latin typeface="Arial" panose="020B0604020202020204" pitchFamily="34" charset="0"/>
                <a:cs typeface="Arial" panose="020B0604020202020204" pitchFamily="34" charset="0"/>
              </a:rPr>
              <a:t>NCI Cancer Moonshot Blue Ribbon Panel</a:t>
            </a:r>
          </a:p>
          <a:p>
            <a:pPr marL="342900" indent="-342900">
              <a:buFont typeface="Arial" panose="020B0604020202020204" pitchFamily="34" charset="0"/>
              <a:buChar char="•"/>
            </a:pPr>
            <a:r>
              <a:rPr lang="en-US" sz="2133" dirty="0">
                <a:latin typeface="Arial" panose="020B0604020202020204" pitchFamily="34" charset="0"/>
                <a:cs typeface="Arial" panose="020B0604020202020204" pitchFamily="34" charset="0"/>
              </a:rPr>
              <a:t>Enhanced data sharing working group</a:t>
            </a:r>
          </a:p>
          <a:p>
            <a:pPr marL="342900" indent="-342900">
              <a:buFont typeface="Arial" panose="020B0604020202020204" pitchFamily="34" charset="0"/>
              <a:buChar char="•"/>
            </a:pPr>
            <a:r>
              <a:rPr lang="en-US" sz="2133" dirty="0">
                <a:latin typeface="Arial" panose="020B0604020202020204" pitchFamily="34" charset="0"/>
                <a:cs typeface="Arial" panose="020B0604020202020204" pitchFamily="34" charset="0"/>
              </a:rPr>
              <a:t>Build a national cancer data ecosystem</a:t>
            </a:r>
          </a:p>
          <a:p>
            <a:endParaRPr lang="en-US" sz="2133" dirty="0">
              <a:latin typeface="Arial" panose="020B0604020202020204" pitchFamily="34" charset="0"/>
              <a:cs typeface="Arial" panose="020B0604020202020204" pitchFamily="34" charset="0"/>
            </a:endParaRPr>
          </a:p>
          <a:p>
            <a:r>
              <a:rPr lang="en-US" sz="2133" b="1" dirty="0">
                <a:latin typeface="Arial" panose="020B0604020202020204" pitchFamily="34" charset="0"/>
                <a:cs typeface="Arial" panose="020B0604020202020204" pitchFamily="34" charset="0"/>
              </a:rPr>
              <a:t>Computational Approaches for Cancer annual SuperComputing workshop</a:t>
            </a:r>
          </a:p>
        </p:txBody>
      </p:sp>
      <p:sp>
        <p:nvSpPr>
          <p:cNvPr id="10" name="Title 1">
            <a:extLst>
              <a:ext uri="{FF2B5EF4-FFF2-40B4-BE49-F238E27FC236}">
                <a16:creationId xmlns:a16="http://schemas.microsoft.com/office/drawing/2014/main" id="{B2D1B695-30C9-3E4E-AAFD-073184EB4E4E}"/>
              </a:ext>
            </a:extLst>
          </p:cNvPr>
          <p:cNvSpPr txBox="1">
            <a:spLocks/>
          </p:cNvSpPr>
          <p:nvPr/>
        </p:nvSpPr>
        <p:spPr>
          <a:xfrm>
            <a:off x="424542" y="454816"/>
            <a:ext cx="11381015" cy="96805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3200" b="1" dirty="0">
                <a:solidFill>
                  <a:srgbClr val="00477F"/>
                </a:solidFill>
                <a:latin typeface="Arial" charset="0"/>
                <a:ea typeface="Arial" charset="0"/>
                <a:cs typeface="Arial" charset="0"/>
              </a:rPr>
              <a:t>Medical IoT use and healthcare data sharing increasing</a:t>
            </a:r>
          </a:p>
          <a:p>
            <a:pPr>
              <a:lnSpc>
                <a:spcPct val="100000"/>
              </a:lnSpc>
            </a:pPr>
            <a:endParaRPr lang="en-US" sz="3200" b="1" dirty="0">
              <a:solidFill>
                <a:srgbClr val="00477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70686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405281" y="1890417"/>
            <a:ext cx="3952520" cy="3846530"/>
            <a:chOff x="763728" y="1497099"/>
            <a:chExt cx="3105945" cy="3086331"/>
          </a:xfrm>
        </p:grpSpPr>
        <p:sp>
          <p:nvSpPr>
            <p:cNvPr id="10" name="Oval 9"/>
            <p:cNvSpPr/>
            <p:nvPr/>
          </p:nvSpPr>
          <p:spPr bwMode="auto">
            <a:xfrm>
              <a:off x="763728" y="1779281"/>
              <a:ext cx="2804149" cy="2804149"/>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algn="ctr" defTabSz="1243265" fontAlgn="base">
                <a:lnSpc>
                  <a:spcPct val="90000"/>
                </a:lnSpc>
                <a:spcBef>
                  <a:spcPct val="0"/>
                </a:spcBef>
                <a:spcAft>
                  <a:spcPct val="0"/>
                </a:spcAft>
              </a:pPr>
              <a:r>
                <a:rPr lang="en-US" sz="2000" b="1" dirty="0">
                  <a:solidFill>
                    <a:srgbClr val="00477F"/>
                  </a:solidFill>
                  <a:latin typeface="Arial" charset="0"/>
                  <a:ea typeface="Arial" charset="0"/>
                  <a:cs typeface="Arial" charset="0"/>
                </a:rPr>
                <a:t>Data to Support</a:t>
              </a:r>
              <a:br>
                <a:rPr lang="en-US" sz="2000" b="1" dirty="0">
                  <a:solidFill>
                    <a:srgbClr val="00477F"/>
                  </a:solidFill>
                  <a:latin typeface="Arial" charset="0"/>
                  <a:ea typeface="Arial" charset="0"/>
                  <a:cs typeface="Arial" charset="0"/>
                </a:rPr>
              </a:br>
              <a:r>
                <a:rPr lang="en-US" sz="2000" b="1" dirty="0">
                  <a:solidFill>
                    <a:srgbClr val="00477F"/>
                  </a:solidFill>
                  <a:latin typeface="Arial" charset="0"/>
                  <a:ea typeface="Arial" charset="0"/>
                  <a:cs typeface="Arial" charset="0"/>
                </a:rPr>
                <a:t>Precision Medicine</a:t>
              </a:r>
            </a:p>
          </p:txBody>
        </p:sp>
        <p:sp>
          <p:nvSpPr>
            <p:cNvPr id="14" name="Oval 13"/>
            <p:cNvSpPr/>
            <p:nvPr/>
          </p:nvSpPr>
          <p:spPr bwMode="auto">
            <a:xfrm>
              <a:off x="2529449" y="1497099"/>
              <a:ext cx="1340224" cy="1269455"/>
            </a:xfrm>
            <a:prstGeom prst="ellipse">
              <a:avLst/>
            </a:prstGeom>
            <a:solidFill>
              <a:srgbClr val="03558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243265" fontAlgn="base">
                <a:lnSpc>
                  <a:spcPct val="90000"/>
                </a:lnSpc>
                <a:spcBef>
                  <a:spcPct val="0"/>
                </a:spcBef>
                <a:spcAft>
                  <a:spcPct val="0"/>
                </a:spcAft>
              </a:pPr>
              <a:r>
                <a:rPr lang="en-US" sz="1500" b="1" dirty="0">
                  <a:solidFill>
                    <a:schemeClr val="bg1"/>
                  </a:solidFill>
                  <a:latin typeface="Arial" charset="0"/>
                  <a:ea typeface="Arial" charset="0"/>
                  <a:cs typeface="Arial" charset="0"/>
                </a:rPr>
                <a:t>Clinical and fundamental research data</a:t>
              </a:r>
            </a:p>
          </p:txBody>
        </p:sp>
      </p:grpSp>
      <p:sp>
        <p:nvSpPr>
          <p:cNvPr id="17" name="Content Placeholder 1"/>
          <p:cNvSpPr txBox="1">
            <a:spLocks/>
          </p:cNvSpPr>
          <p:nvPr/>
        </p:nvSpPr>
        <p:spPr>
          <a:xfrm>
            <a:off x="6092730" y="2246009"/>
            <a:ext cx="5568586" cy="3876011"/>
          </a:xfrm>
          <a:prstGeom prst="rect">
            <a:avLst/>
          </a:prstGeom>
        </p:spPr>
        <p:txBody>
          <a:bodyPr/>
          <a:lstStyle>
            <a:lvl1pPr marL="342900" indent="-342900" algn="l" defTabSz="457200" rtl="0" eaLnBrk="0" fontAlgn="base" hangingPunct="0">
              <a:spcBef>
                <a:spcPct val="20000"/>
              </a:spcBef>
              <a:spcAft>
                <a:spcPct val="0"/>
              </a:spcAft>
              <a:buClr>
                <a:srgbClr val="EF3E33"/>
              </a:buClr>
              <a:buFont typeface="Arial" pitchFamily="-110" charset="0"/>
              <a:buChar char="•"/>
              <a:defRPr sz="1800" kern="1200">
                <a:solidFill>
                  <a:schemeClr val="tx1"/>
                </a:solidFill>
                <a:latin typeface="Arial"/>
                <a:ea typeface="ＭＳ Ｐゴシック" pitchFamily="-110" charset="-128"/>
                <a:cs typeface="Arial"/>
              </a:defRPr>
            </a:lvl1pPr>
            <a:lvl2pPr marL="742950" indent="-285750" algn="l" defTabSz="457200" rtl="0" eaLnBrk="0" fontAlgn="base" hangingPunct="0">
              <a:spcBef>
                <a:spcPct val="20000"/>
              </a:spcBef>
              <a:spcAft>
                <a:spcPct val="0"/>
              </a:spcAft>
              <a:buClr>
                <a:srgbClr val="EF3E33"/>
              </a:buClr>
              <a:buFont typeface="Arial" pitchFamily="-110" charset="0"/>
              <a:buChar char="–"/>
              <a:defRPr sz="1600" kern="1200">
                <a:solidFill>
                  <a:schemeClr val="tx1"/>
                </a:solidFill>
                <a:latin typeface="Arial"/>
                <a:ea typeface="ＭＳ Ｐゴシック" pitchFamily="-110" charset="-128"/>
                <a:cs typeface="Arial"/>
              </a:defRPr>
            </a:lvl2pPr>
            <a:lvl3pPr marL="914400" indent="0" algn="l" defTabSz="457200" rtl="0" eaLnBrk="0" fontAlgn="base" hangingPunct="0">
              <a:spcBef>
                <a:spcPct val="20000"/>
              </a:spcBef>
              <a:spcAft>
                <a:spcPct val="0"/>
              </a:spcAft>
              <a:buClr>
                <a:srgbClr val="EF3E33"/>
              </a:buClr>
              <a:buFont typeface="Arial" pitchFamily="-110" charset="0"/>
              <a:buNone/>
              <a:defRPr sz="1600" kern="1200">
                <a:solidFill>
                  <a:schemeClr val="tx1"/>
                </a:solidFill>
                <a:latin typeface="Arial"/>
                <a:ea typeface="ＭＳ Ｐゴシック" pitchFamily="-110" charset="-128"/>
                <a:cs typeface="Arial"/>
              </a:defRPr>
            </a:lvl3pPr>
            <a:lvl4pPr marL="1371600" indent="0" algn="l" defTabSz="457200" rtl="0" eaLnBrk="0" fontAlgn="base" hangingPunct="0">
              <a:spcBef>
                <a:spcPct val="20000"/>
              </a:spcBef>
              <a:spcAft>
                <a:spcPct val="0"/>
              </a:spcAft>
              <a:buFont typeface="Arial" pitchFamily="-110" charset="0"/>
              <a:buNone/>
              <a:defRPr sz="1600" kern="1200">
                <a:solidFill>
                  <a:schemeClr val="tx1"/>
                </a:solidFill>
                <a:latin typeface="Helvetica"/>
                <a:ea typeface="ＭＳ Ｐゴシック" pitchFamily="-110" charset="-128"/>
                <a:cs typeface="Helvetica"/>
              </a:defRPr>
            </a:lvl4pPr>
            <a:lvl5pPr marL="1828800" indent="0" algn="l" defTabSz="457200" rtl="0" eaLnBrk="0" fontAlgn="base" hangingPunct="0">
              <a:spcBef>
                <a:spcPct val="20000"/>
              </a:spcBef>
              <a:spcAft>
                <a:spcPct val="0"/>
              </a:spcAft>
              <a:buFont typeface="Arial" pitchFamily="-110" charset="0"/>
              <a:buNone/>
              <a:defRPr sz="1600" kern="1200">
                <a:solidFill>
                  <a:schemeClr val="tx1"/>
                </a:solidFill>
                <a:latin typeface="Helvetica"/>
                <a:ea typeface="ＭＳ Ｐゴシック" pitchFamily="-110" charset="-128"/>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2">
              <a:spcBef>
                <a:spcPct val="0"/>
              </a:spcBef>
              <a:spcAft>
                <a:spcPts val="600"/>
              </a:spcAft>
              <a:buClr>
                <a:srgbClr val="FF0000"/>
              </a:buClr>
              <a:tabLst>
                <a:tab pos="169859" algn="l"/>
                <a:tab pos="290506" algn="l"/>
              </a:tabLst>
            </a:pPr>
            <a:r>
              <a:rPr lang="en-US" sz="2000" b="1" dirty="0">
                <a:solidFill>
                  <a:schemeClr val="accent5"/>
                </a:solidFill>
                <a:latin typeface="Arial" panose="020B0604020202020204" pitchFamily="34" charset="0"/>
                <a:cs typeface="Arial" panose="020B0604020202020204" pitchFamily="34" charset="0"/>
              </a:rPr>
              <a:t>Many data sources and types…</a:t>
            </a:r>
          </a:p>
          <a:p>
            <a:pPr marL="228594" lvl="2" indent="-228594">
              <a:spcBef>
                <a:spcPct val="0"/>
              </a:spcBef>
              <a:spcAft>
                <a:spcPts val="600"/>
              </a:spcAft>
              <a:buClr>
                <a:srgbClr val="FF0000"/>
              </a:buClr>
              <a:buFont typeface="Arial"/>
              <a:buChar char="•"/>
              <a:tabLst>
                <a:tab pos="169859" algn="l"/>
                <a:tab pos="290506" algn="l"/>
              </a:tabLst>
            </a:pPr>
            <a:r>
              <a:rPr lang="en-US" sz="2000" dirty="0">
                <a:solidFill>
                  <a:srgbClr val="053244"/>
                </a:solidFill>
                <a:latin typeface="Arial" panose="020B0604020202020204" pitchFamily="34" charset="0"/>
                <a:cs typeface="Arial" panose="020B0604020202020204" pitchFamily="34" charset="0"/>
              </a:rPr>
              <a:t>Wearables</a:t>
            </a:r>
          </a:p>
          <a:p>
            <a:pPr marL="228594" lvl="2" indent="-228594">
              <a:spcBef>
                <a:spcPct val="0"/>
              </a:spcBef>
              <a:spcAft>
                <a:spcPts val="600"/>
              </a:spcAft>
              <a:buClr>
                <a:srgbClr val="FF0000"/>
              </a:buClr>
              <a:buFont typeface="Arial"/>
              <a:buChar char="•"/>
              <a:tabLst>
                <a:tab pos="169859" algn="l"/>
                <a:tab pos="290506" algn="l"/>
              </a:tabLst>
            </a:pPr>
            <a:r>
              <a:rPr lang="en-US" sz="2000" dirty="0">
                <a:solidFill>
                  <a:srgbClr val="053244"/>
                </a:solidFill>
                <a:latin typeface="Arial" panose="020B0604020202020204" pitchFamily="34" charset="0"/>
                <a:cs typeface="Arial" panose="020B0604020202020204" pitchFamily="34" charset="0"/>
              </a:rPr>
              <a:t>Genomic data</a:t>
            </a:r>
          </a:p>
          <a:p>
            <a:pPr marL="228594" lvl="2" indent="-228594">
              <a:spcBef>
                <a:spcPct val="0"/>
              </a:spcBef>
              <a:spcAft>
                <a:spcPts val="600"/>
              </a:spcAft>
              <a:buClr>
                <a:srgbClr val="FF0000"/>
              </a:buClr>
              <a:buFont typeface="Arial"/>
              <a:buChar char="•"/>
              <a:tabLst>
                <a:tab pos="169859" algn="l"/>
                <a:tab pos="290506" algn="l"/>
              </a:tabLst>
            </a:pPr>
            <a:r>
              <a:rPr lang="en-US" sz="2000" dirty="0">
                <a:solidFill>
                  <a:srgbClr val="053244"/>
                </a:solidFill>
                <a:latin typeface="Arial" panose="020B0604020202020204" pitchFamily="34" charset="0"/>
                <a:cs typeface="Arial" panose="020B0604020202020204" pitchFamily="34" charset="0"/>
              </a:rPr>
              <a:t>Clinical and fundamental research</a:t>
            </a:r>
          </a:p>
          <a:p>
            <a:pPr marL="228594" lvl="2" indent="-228594">
              <a:spcBef>
                <a:spcPct val="0"/>
              </a:spcBef>
              <a:spcAft>
                <a:spcPts val="600"/>
              </a:spcAft>
              <a:buClr>
                <a:srgbClr val="FF0000"/>
              </a:buClr>
              <a:buFont typeface="Arial"/>
              <a:buChar char="•"/>
              <a:tabLst>
                <a:tab pos="169859" algn="l"/>
                <a:tab pos="290506" algn="l"/>
              </a:tabLst>
            </a:pPr>
            <a:r>
              <a:rPr lang="en-US" sz="2000" dirty="0">
                <a:solidFill>
                  <a:srgbClr val="053244"/>
                </a:solidFill>
                <a:latin typeface="Arial" panose="020B0604020202020204" pitchFamily="34" charset="0"/>
                <a:cs typeface="Arial" panose="020B0604020202020204" pitchFamily="34" charset="0"/>
              </a:rPr>
              <a:t>Clinical care data and observations – image, text, numerical, video, audio, etc.</a:t>
            </a:r>
          </a:p>
          <a:p>
            <a:pPr marL="228594" lvl="2" indent="-228594">
              <a:spcBef>
                <a:spcPct val="0"/>
              </a:spcBef>
              <a:spcAft>
                <a:spcPts val="600"/>
              </a:spcAft>
              <a:buClr>
                <a:srgbClr val="FF0000"/>
              </a:buClr>
              <a:buFont typeface="Arial"/>
              <a:buChar char="•"/>
              <a:tabLst>
                <a:tab pos="169859" algn="l"/>
                <a:tab pos="290506" algn="l"/>
              </a:tabLst>
            </a:pPr>
            <a:r>
              <a:rPr lang="en-US" sz="2000" dirty="0">
                <a:solidFill>
                  <a:srgbClr val="053244"/>
                </a:solidFill>
                <a:latin typeface="Arial" panose="020B0604020202020204" pitchFamily="34" charset="0"/>
                <a:cs typeface="Arial" panose="020B0604020202020204" pitchFamily="34" charset="0"/>
              </a:rPr>
              <a:t>Life sciences, environment data </a:t>
            </a:r>
          </a:p>
          <a:p>
            <a:pPr marL="228594" lvl="2" indent="-228594">
              <a:spcBef>
                <a:spcPct val="0"/>
              </a:spcBef>
              <a:spcAft>
                <a:spcPts val="600"/>
              </a:spcAft>
              <a:buClr>
                <a:srgbClr val="FF0000"/>
              </a:buClr>
              <a:buFont typeface="Arial"/>
              <a:buChar char="•"/>
              <a:tabLst>
                <a:tab pos="169859" algn="l"/>
                <a:tab pos="290506" algn="l"/>
              </a:tabLst>
            </a:pPr>
            <a:r>
              <a:rPr lang="en-US" sz="2000" dirty="0">
                <a:solidFill>
                  <a:srgbClr val="053244"/>
                </a:solidFill>
                <a:latin typeface="Arial" panose="020B0604020202020204" pitchFamily="34" charset="0"/>
                <a:cs typeface="Arial" panose="020B0604020202020204" pitchFamily="34" charset="0"/>
              </a:rPr>
              <a:t>Real World Evidence (RWE) leveraging Unique Device Identifiers (UDI)</a:t>
            </a:r>
            <a:endParaRPr lang="en-US" sz="2000" b="1" dirty="0">
              <a:solidFill>
                <a:schemeClr val="accent2">
                  <a:lumMod val="75000"/>
                </a:schemeClr>
              </a:solidFill>
              <a:latin typeface="Arial" panose="020B0604020202020204" pitchFamily="34" charset="0"/>
              <a:cs typeface="Arial" panose="020B0604020202020204" pitchFamily="34" charset="0"/>
            </a:endParaRPr>
          </a:p>
        </p:txBody>
      </p:sp>
      <p:sp>
        <p:nvSpPr>
          <p:cNvPr id="18" name="Oval 17">
            <a:extLst>
              <a:ext uri="{FF2B5EF4-FFF2-40B4-BE49-F238E27FC236}">
                <a16:creationId xmlns:a16="http://schemas.microsoft.com/office/drawing/2014/main" id="{864697BF-23A0-9945-AB0E-32F4EFCA9855}"/>
              </a:ext>
            </a:extLst>
          </p:cNvPr>
          <p:cNvSpPr/>
          <p:nvPr/>
        </p:nvSpPr>
        <p:spPr bwMode="auto">
          <a:xfrm>
            <a:off x="1205051" y="1890417"/>
            <a:ext cx="1659709" cy="1578501"/>
          </a:xfrm>
          <a:prstGeom prst="ellipse">
            <a:avLst/>
          </a:prstGeom>
          <a:solidFill>
            <a:srgbClr val="03558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243265" fontAlgn="base">
              <a:lnSpc>
                <a:spcPct val="90000"/>
              </a:lnSpc>
              <a:spcBef>
                <a:spcPct val="0"/>
              </a:spcBef>
              <a:spcAft>
                <a:spcPct val="0"/>
              </a:spcAft>
            </a:pPr>
            <a:r>
              <a:rPr lang="en-US" sz="1500" b="1" dirty="0">
                <a:solidFill>
                  <a:schemeClr val="bg1"/>
                </a:solidFill>
                <a:latin typeface="Arial" charset="0"/>
                <a:ea typeface="Arial" charset="0"/>
                <a:cs typeface="Arial" charset="0"/>
              </a:rPr>
              <a:t>Genomic </a:t>
            </a:r>
          </a:p>
          <a:p>
            <a:pPr algn="ctr" defTabSz="1243265" fontAlgn="base">
              <a:lnSpc>
                <a:spcPct val="90000"/>
              </a:lnSpc>
              <a:spcBef>
                <a:spcPct val="0"/>
              </a:spcBef>
              <a:spcAft>
                <a:spcPct val="0"/>
              </a:spcAft>
            </a:pPr>
            <a:r>
              <a:rPr lang="en-US" sz="1500" b="1" dirty="0">
                <a:solidFill>
                  <a:schemeClr val="bg1"/>
                </a:solidFill>
                <a:latin typeface="Arial" charset="0"/>
                <a:ea typeface="Arial" charset="0"/>
                <a:cs typeface="Arial" charset="0"/>
              </a:rPr>
              <a:t>data</a:t>
            </a:r>
          </a:p>
        </p:txBody>
      </p:sp>
      <p:sp>
        <p:nvSpPr>
          <p:cNvPr id="19" name="Oval 18">
            <a:extLst>
              <a:ext uri="{FF2B5EF4-FFF2-40B4-BE49-F238E27FC236}">
                <a16:creationId xmlns:a16="http://schemas.microsoft.com/office/drawing/2014/main" id="{C0E24C1C-7976-8C46-BFB4-56A47DB6F76C}"/>
              </a:ext>
            </a:extLst>
          </p:cNvPr>
          <p:cNvSpPr/>
          <p:nvPr/>
        </p:nvSpPr>
        <p:spPr bwMode="auto">
          <a:xfrm>
            <a:off x="656068" y="3718625"/>
            <a:ext cx="1680734" cy="1526777"/>
          </a:xfrm>
          <a:prstGeom prst="ellipse">
            <a:avLst/>
          </a:prstGeom>
          <a:solidFill>
            <a:srgbClr val="03558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243265" fontAlgn="base">
              <a:lnSpc>
                <a:spcPct val="90000"/>
              </a:lnSpc>
              <a:spcBef>
                <a:spcPct val="0"/>
              </a:spcBef>
              <a:spcAft>
                <a:spcPct val="0"/>
              </a:spcAft>
            </a:pPr>
            <a:r>
              <a:rPr lang="en-US" sz="1500" b="1" dirty="0">
                <a:solidFill>
                  <a:srgbClr val="FFFF00"/>
                </a:solidFill>
                <a:latin typeface="Arial" charset="0"/>
                <a:ea typeface="Arial" charset="0"/>
                <a:cs typeface="Arial" charset="0"/>
              </a:rPr>
              <a:t>Wearables: </a:t>
            </a:r>
            <a:r>
              <a:rPr lang="en-US" sz="1500" b="1" dirty="0">
                <a:solidFill>
                  <a:schemeClr val="bg1"/>
                </a:solidFill>
                <a:latin typeface="Arial" charset="0"/>
                <a:ea typeface="Arial" charset="0"/>
                <a:cs typeface="Arial" charset="0"/>
              </a:rPr>
              <a:t>Connected health and patient lifestyle data</a:t>
            </a:r>
          </a:p>
        </p:txBody>
      </p:sp>
      <p:sp>
        <p:nvSpPr>
          <p:cNvPr id="20" name="Oval 19">
            <a:extLst>
              <a:ext uri="{FF2B5EF4-FFF2-40B4-BE49-F238E27FC236}">
                <a16:creationId xmlns:a16="http://schemas.microsoft.com/office/drawing/2014/main" id="{4EEC14E3-3A47-6E43-A372-EB021F81B48C}"/>
              </a:ext>
            </a:extLst>
          </p:cNvPr>
          <p:cNvSpPr/>
          <p:nvPr/>
        </p:nvSpPr>
        <p:spPr bwMode="auto">
          <a:xfrm>
            <a:off x="4080530" y="3718625"/>
            <a:ext cx="1680734" cy="1578501"/>
          </a:xfrm>
          <a:prstGeom prst="ellipse">
            <a:avLst/>
          </a:prstGeom>
          <a:solidFill>
            <a:srgbClr val="03558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243265" fontAlgn="base">
              <a:lnSpc>
                <a:spcPct val="90000"/>
              </a:lnSpc>
              <a:spcBef>
                <a:spcPct val="0"/>
              </a:spcBef>
              <a:spcAft>
                <a:spcPct val="0"/>
              </a:spcAft>
            </a:pPr>
            <a:r>
              <a:rPr lang="en-US" sz="1500" b="1" dirty="0">
                <a:solidFill>
                  <a:schemeClr val="bg1"/>
                </a:solidFill>
                <a:latin typeface="Arial" charset="0"/>
                <a:ea typeface="Arial" charset="0"/>
                <a:cs typeface="Arial" charset="0"/>
              </a:rPr>
              <a:t>Clinical</a:t>
            </a:r>
          </a:p>
          <a:p>
            <a:pPr algn="ctr" defTabSz="1243265" fontAlgn="base">
              <a:lnSpc>
                <a:spcPct val="90000"/>
              </a:lnSpc>
              <a:spcBef>
                <a:spcPct val="0"/>
              </a:spcBef>
              <a:spcAft>
                <a:spcPct val="0"/>
              </a:spcAft>
            </a:pPr>
            <a:r>
              <a:rPr lang="en-US" sz="1500" b="1" dirty="0">
                <a:solidFill>
                  <a:schemeClr val="bg1"/>
                </a:solidFill>
                <a:latin typeface="Arial" charset="0"/>
                <a:ea typeface="Arial" charset="0"/>
                <a:cs typeface="Arial" charset="0"/>
              </a:rPr>
              <a:t>care</a:t>
            </a:r>
          </a:p>
          <a:p>
            <a:pPr algn="ctr" defTabSz="1243265" fontAlgn="base">
              <a:lnSpc>
                <a:spcPct val="90000"/>
              </a:lnSpc>
              <a:spcBef>
                <a:spcPct val="0"/>
              </a:spcBef>
              <a:spcAft>
                <a:spcPct val="0"/>
              </a:spcAft>
            </a:pPr>
            <a:r>
              <a:rPr lang="en-US" sz="1500" b="1" dirty="0">
                <a:solidFill>
                  <a:schemeClr val="bg1"/>
                </a:solidFill>
                <a:latin typeface="Arial" charset="0"/>
                <a:ea typeface="Arial" charset="0"/>
                <a:cs typeface="Arial" charset="0"/>
              </a:rPr>
              <a:t>data</a:t>
            </a:r>
          </a:p>
        </p:txBody>
      </p:sp>
      <p:sp>
        <p:nvSpPr>
          <p:cNvPr id="21" name="Oval 20">
            <a:extLst>
              <a:ext uri="{FF2B5EF4-FFF2-40B4-BE49-F238E27FC236}">
                <a16:creationId xmlns:a16="http://schemas.microsoft.com/office/drawing/2014/main" id="{1B073F7A-9A62-6B4D-A206-BE68EFD4B6E6}"/>
              </a:ext>
            </a:extLst>
          </p:cNvPr>
          <p:cNvSpPr/>
          <p:nvPr/>
        </p:nvSpPr>
        <p:spPr bwMode="auto">
          <a:xfrm>
            <a:off x="2336802" y="4808528"/>
            <a:ext cx="1680734" cy="1578501"/>
          </a:xfrm>
          <a:prstGeom prst="ellipse">
            <a:avLst/>
          </a:prstGeom>
          <a:solidFill>
            <a:srgbClr val="03558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243265" fontAlgn="base">
              <a:lnSpc>
                <a:spcPct val="90000"/>
              </a:lnSpc>
              <a:spcBef>
                <a:spcPct val="0"/>
              </a:spcBef>
              <a:spcAft>
                <a:spcPct val="0"/>
              </a:spcAft>
            </a:pPr>
            <a:endParaRPr lang="en-US" sz="1500" b="1" dirty="0">
              <a:solidFill>
                <a:schemeClr val="bg1"/>
              </a:solidFill>
              <a:latin typeface="Arial" charset="0"/>
              <a:ea typeface="Arial" charset="0"/>
              <a:cs typeface="Arial" charset="0"/>
            </a:endParaRPr>
          </a:p>
          <a:p>
            <a:pPr algn="ctr" defTabSz="1243265" fontAlgn="base">
              <a:lnSpc>
                <a:spcPct val="90000"/>
              </a:lnSpc>
              <a:spcBef>
                <a:spcPct val="0"/>
              </a:spcBef>
              <a:spcAft>
                <a:spcPct val="0"/>
              </a:spcAft>
            </a:pPr>
            <a:r>
              <a:rPr lang="en-US" sz="1500" b="1" dirty="0">
                <a:solidFill>
                  <a:schemeClr val="bg1"/>
                </a:solidFill>
                <a:latin typeface="Arial" charset="0"/>
                <a:ea typeface="Arial" charset="0"/>
                <a:cs typeface="Arial" charset="0"/>
              </a:rPr>
              <a:t>Life sciences, environment  data</a:t>
            </a:r>
          </a:p>
          <a:p>
            <a:pPr algn="ctr" defTabSz="1243265" fontAlgn="base">
              <a:lnSpc>
                <a:spcPct val="90000"/>
              </a:lnSpc>
              <a:spcBef>
                <a:spcPct val="0"/>
              </a:spcBef>
              <a:spcAft>
                <a:spcPct val="0"/>
              </a:spcAft>
            </a:pPr>
            <a:endParaRPr lang="en-US" sz="1400" b="1" dirty="0">
              <a:solidFill>
                <a:schemeClr val="bg1"/>
              </a:solidFill>
              <a:latin typeface="Arial" charset="0"/>
              <a:ea typeface="Arial" charset="0"/>
              <a:cs typeface="Arial" charset="0"/>
            </a:endParaRPr>
          </a:p>
        </p:txBody>
      </p:sp>
      <p:sp>
        <p:nvSpPr>
          <p:cNvPr id="22" name="Content Placeholder 1">
            <a:extLst>
              <a:ext uri="{FF2B5EF4-FFF2-40B4-BE49-F238E27FC236}">
                <a16:creationId xmlns:a16="http://schemas.microsoft.com/office/drawing/2014/main" id="{5ACF1B7E-E609-E643-88F5-FD3917657D32}"/>
              </a:ext>
            </a:extLst>
          </p:cNvPr>
          <p:cNvSpPr txBox="1">
            <a:spLocks/>
          </p:cNvSpPr>
          <p:nvPr/>
        </p:nvSpPr>
        <p:spPr>
          <a:xfrm>
            <a:off x="6452" y="6669629"/>
            <a:ext cx="10511120" cy="165511"/>
          </a:xfrm>
          <a:prstGeom prst="rect">
            <a:avLst/>
          </a:prstGeom>
        </p:spPr>
        <p:txBody>
          <a:bodyPr/>
          <a:lstStyle>
            <a:lvl1pPr marL="342900" indent="-342900" algn="l" defTabSz="457200" rtl="0" eaLnBrk="0" fontAlgn="base" hangingPunct="0">
              <a:spcBef>
                <a:spcPct val="20000"/>
              </a:spcBef>
              <a:spcAft>
                <a:spcPct val="0"/>
              </a:spcAft>
              <a:buClr>
                <a:srgbClr val="EF3E33"/>
              </a:buClr>
              <a:buFont typeface="Arial" pitchFamily="-110" charset="0"/>
              <a:buChar char="•"/>
              <a:defRPr sz="1800" kern="1200">
                <a:solidFill>
                  <a:schemeClr val="tx1"/>
                </a:solidFill>
                <a:latin typeface="Arial"/>
                <a:ea typeface="ＭＳ Ｐゴシック" pitchFamily="-110" charset="-128"/>
                <a:cs typeface="Arial"/>
              </a:defRPr>
            </a:lvl1pPr>
            <a:lvl2pPr marL="742950" indent="-285750" algn="l" defTabSz="457200" rtl="0" eaLnBrk="0" fontAlgn="base" hangingPunct="0">
              <a:spcBef>
                <a:spcPct val="20000"/>
              </a:spcBef>
              <a:spcAft>
                <a:spcPct val="0"/>
              </a:spcAft>
              <a:buClr>
                <a:srgbClr val="EF3E33"/>
              </a:buClr>
              <a:buFont typeface="Arial" pitchFamily="-110" charset="0"/>
              <a:buChar char="–"/>
              <a:defRPr sz="1600" kern="1200">
                <a:solidFill>
                  <a:schemeClr val="tx1"/>
                </a:solidFill>
                <a:latin typeface="Arial"/>
                <a:ea typeface="ＭＳ Ｐゴシック" pitchFamily="-110" charset="-128"/>
                <a:cs typeface="Arial"/>
              </a:defRPr>
            </a:lvl2pPr>
            <a:lvl3pPr marL="914400" indent="0" algn="l" defTabSz="457200" rtl="0" eaLnBrk="0" fontAlgn="base" hangingPunct="0">
              <a:spcBef>
                <a:spcPct val="20000"/>
              </a:spcBef>
              <a:spcAft>
                <a:spcPct val="0"/>
              </a:spcAft>
              <a:buClr>
                <a:srgbClr val="EF3E33"/>
              </a:buClr>
              <a:buFont typeface="Arial" pitchFamily="-110" charset="0"/>
              <a:buNone/>
              <a:defRPr sz="1600" kern="1200">
                <a:solidFill>
                  <a:schemeClr val="tx1"/>
                </a:solidFill>
                <a:latin typeface="Arial"/>
                <a:ea typeface="ＭＳ Ｐゴシック" pitchFamily="-110" charset="-128"/>
                <a:cs typeface="Arial"/>
              </a:defRPr>
            </a:lvl3pPr>
            <a:lvl4pPr marL="1371600" indent="0" algn="l" defTabSz="457200" rtl="0" eaLnBrk="0" fontAlgn="base" hangingPunct="0">
              <a:spcBef>
                <a:spcPct val="20000"/>
              </a:spcBef>
              <a:spcAft>
                <a:spcPct val="0"/>
              </a:spcAft>
              <a:buFont typeface="Arial" pitchFamily="-110" charset="0"/>
              <a:buNone/>
              <a:defRPr sz="1600" kern="1200">
                <a:solidFill>
                  <a:schemeClr val="tx1"/>
                </a:solidFill>
                <a:latin typeface="Helvetica"/>
                <a:ea typeface="ＭＳ Ｐゴシック" pitchFamily="-110" charset="-128"/>
                <a:cs typeface="Helvetica"/>
              </a:defRPr>
            </a:lvl4pPr>
            <a:lvl5pPr marL="1828800" indent="0" algn="l" defTabSz="457200" rtl="0" eaLnBrk="0" fontAlgn="base" hangingPunct="0">
              <a:spcBef>
                <a:spcPct val="20000"/>
              </a:spcBef>
              <a:spcAft>
                <a:spcPct val="0"/>
              </a:spcAft>
              <a:buFont typeface="Arial" pitchFamily="-110" charset="0"/>
              <a:buNone/>
              <a:defRPr sz="1600" kern="1200">
                <a:solidFill>
                  <a:schemeClr val="tx1"/>
                </a:solidFill>
                <a:latin typeface="Helvetica"/>
                <a:ea typeface="ＭＳ Ｐゴシック" pitchFamily="-110" charset="-128"/>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0000"/>
              </a:lnSpc>
              <a:buNone/>
            </a:pPr>
            <a:r>
              <a:rPr lang="en-US" sz="1000" i="1" dirty="0"/>
              <a:t>Source: NIH 2015; *The New England Journal of Medicine, Vol. 378, No. 7, February 15, 2018 “Medical Devices in the Real World” </a:t>
            </a:r>
          </a:p>
        </p:txBody>
      </p:sp>
      <p:sp>
        <p:nvSpPr>
          <p:cNvPr id="23" name="Slide Number Placeholder 3">
            <a:extLst>
              <a:ext uri="{FF2B5EF4-FFF2-40B4-BE49-F238E27FC236}">
                <a16:creationId xmlns:a16="http://schemas.microsoft.com/office/drawing/2014/main" id="{EF467A19-12E4-864F-9A9A-21A2E7697E11}"/>
              </a:ext>
            </a:extLst>
          </p:cNvPr>
          <p:cNvSpPr txBox="1">
            <a:spLocks/>
          </p:cNvSpPr>
          <p:nvPr/>
        </p:nvSpPr>
        <p:spPr>
          <a:xfrm>
            <a:off x="9349800" y="6565039"/>
            <a:ext cx="2743200" cy="29296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64BD535-71E2-594A-8812-64BF56CF7653}" type="slidenum">
              <a:rPr lang="en-US" smtClean="0">
                <a:solidFill>
                  <a:schemeClr val="tx1"/>
                </a:solidFill>
                <a:latin typeface="Calibri" panose="020F0502020204030204"/>
              </a:rPr>
              <a:pPr/>
              <a:t>15</a:t>
            </a:fld>
            <a:endParaRPr lang="en-US" dirty="0">
              <a:solidFill>
                <a:schemeClr val="tx1"/>
              </a:solidFill>
              <a:latin typeface="Calibri" panose="020F0502020204030204"/>
            </a:endParaRPr>
          </a:p>
        </p:txBody>
      </p:sp>
      <p:sp>
        <p:nvSpPr>
          <p:cNvPr id="13" name="Title 1">
            <a:extLst>
              <a:ext uri="{FF2B5EF4-FFF2-40B4-BE49-F238E27FC236}">
                <a16:creationId xmlns:a16="http://schemas.microsoft.com/office/drawing/2014/main" id="{80A29103-8306-C549-ADCA-101C447908F9}"/>
              </a:ext>
            </a:extLst>
          </p:cNvPr>
          <p:cNvSpPr txBox="1">
            <a:spLocks/>
          </p:cNvSpPr>
          <p:nvPr/>
        </p:nvSpPr>
        <p:spPr>
          <a:xfrm>
            <a:off x="424542" y="454816"/>
            <a:ext cx="11381015" cy="96805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3200" b="1" dirty="0">
                <a:solidFill>
                  <a:srgbClr val="00477F"/>
                </a:solidFill>
                <a:latin typeface="Arial" panose="020B0604020202020204" pitchFamily="34" charset="0"/>
                <a:cs typeface="Arial" panose="020B0604020202020204" pitchFamily="34" charset="0"/>
              </a:rPr>
              <a:t>Precision Medicine will leverage large volumes and varieties of data to improve insight &amp; outcomes</a:t>
            </a:r>
          </a:p>
        </p:txBody>
      </p:sp>
    </p:spTree>
    <p:extLst>
      <p:ext uri="{BB962C8B-B14F-4D97-AF65-F5344CB8AC3E}">
        <p14:creationId xmlns:p14="http://schemas.microsoft.com/office/powerpoint/2010/main" val="3167682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15C71C-3A96-5241-87AB-1D6600D1853E}"/>
              </a:ext>
            </a:extLst>
          </p:cNvPr>
          <p:cNvSpPr/>
          <p:nvPr/>
        </p:nvSpPr>
        <p:spPr>
          <a:xfrm>
            <a:off x="5640331" y="1385621"/>
            <a:ext cx="6165226" cy="508127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820BC96-CE50-BB4C-A5BA-7EA6736216CF}"/>
              </a:ext>
            </a:extLst>
          </p:cNvPr>
          <p:cNvGrpSpPr/>
          <p:nvPr/>
        </p:nvGrpSpPr>
        <p:grpSpPr>
          <a:xfrm>
            <a:off x="482352" y="3965731"/>
            <a:ext cx="3665104" cy="2588493"/>
            <a:chOff x="3200401" y="3041650"/>
            <a:chExt cx="3484444" cy="2020338"/>
          </a:xfrm>
        </p:grpSpPr>
        <p:sp>
          <p:nvSpPr>
            <p:cNvPr id="7" name="Rectangle 6">
              <a:extLst>
                <a:ext uri="{FF2B5EF4-FFF2-40B4-BE49-F238E27FC236}">
                  <a16:creationId xmlns:a16="http://schemas.microsoft.com/office/drawing/2014/main" id="{B2EE7FBD-437F-FD4C-8DE0-694E1F8EE4CC}"/>
                </a:ext>
              </a:extLst>
            </p:cNvPr>
            <p:cNvSpPr>
              <a:spLocks noChangeAspect="1"/>
            </p:cNvSpPr>
            <p:nvPr/>
          </p:nvSpPr>
          <p:spPr bwMode="auto">
            <a:xfrm>
              <a:off x="3201193" y="3043385"/>
              <a:ext cx="3483652" cy="2018603"/>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Text Box 16">
              <a:extLst>
                <a:ext uri="{FF2B5EF4-FFF2-40B4-BE49-F238E27FC236}">
                  <a16:creationId xmlns:a16="http://schemas.microsoft.com/office/drawing/2014/main" id="{77CEF0D8-87F1-C642-95B1-ED1BD08C95B1}"/>
                </a:ext>
              </a:extLst>
            </p:cNvPr>
            <p:cNvSpPr txBox="1">
              <a:spLocks noChangeArrowheads="1"/>
            </p:cNvSpPr>
            <p:nvPr/>
          </p:nvSpPr>
          <p:spPr bwMode="auto">
            <a:xfrm>
              <a:off x="3213893" y="4329326"/>
              <a:ext cx="3176002" cy="5765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21920" rIns="0">
              <a:spAutoFit/>
            </a:bodyPr>
            <a:lstStyle>
              <a:defPPr>
                <a:defRPr lang="en-US"/>
              </a:defPPr>
              <a:lvl1pPr eaLnBrk="1" hangingPunct="1">
                <a:defRPr sz="1400" b="1">
                  <a:gradFill>
                    <a:gsLst>
                      <a:gs pos="0">
                        <a:schemeClr val="bg1"/>
                      </a:gs>
                      <a:gs pos="100000">
                        <a:schemeClr val="bg1"/>
                      </a:gs>
                    </a:gsLst>
                    <a:lin ang="5400000" scaled="1"/>
                  </a:gradFill>
                  <a:latin typeface="+mn-lt"/>
                  <a:ea typeface="ＭＳ Ｐゴシック" charset="0"/>
                  <a:cs typeface="MS PGothic" charset="0"/>
                </a:defRPr>
              </a:lvl1pPr>
              <a:lvl2pPr marL="742950" indent="-285750" eaLnBrk="0" hangingPunct="0">
                <a:defRPr sz="2400">
                  <a:latin typeface="Arial" charset="0"/>
                  <a:ea typeface="ＭＳ Ｐゴシック" charset="0"/>
                </a:defRPr>
              </a:lvl2pPr>
              <a:lvl3pPr marL="1143000" indent="-228600" eaLnBrk="0" hangingPunct="0">
                <a:defRPr sz="2400">
                  <a:latin typeface="Arial" charset="0"/>
                  <a:ea typeface="ＭＳ Ｐゴシック" charset="0"/>
                </a:defRPr>
              </a:lvl3pPr>
              <a:lvl4pPr marL="1600200" indent="-228600" eaLnBrk="0" hangingPunct="0">
                <a:defRPr sz="2400">
                  <a:latin typeface="Arial" charset="0"/>
                  <a:ea typeface="ＭＳ Ｐゴシック" charset="0"/>
                </a:defRPr>
              </a:lvl4pPr>
              <a:lvl5pPr marL="2057400" indent="-228600" eaLnBrk="0" hangingPunct="0">
                <a:defRPr sz="2400">
                  <a:latin typeface="Arial" charset="0"/>
                  <a:ea typeface="ＭＳ Ｐゴシック" charset="0"/>
                </a:defRPr>
              </a:lvl5pPr>
              <a:lvl6pPr marL="2514600" indent="-228600" eaLnBrk="0" fontAlgn="base" hangingPunct="0">
                <a:spcBef>
                  <a:spcPct val="0"/>
                </a:spcBef>
                <a:spcAft>
                  <a:spcPct val="0"/>
                </a:spcAft>
                <a:defRPr sz="2400">
                  <a:latin typeface="Arial" charset="0"/>
                  <a:ea typeface="ＭＳ Ｐゴシック" charset="0"/>
                </a:defRPr>
              </a:lvl6pPr>
              <a:lvl7pPr marL="2971800" indent="-228600" eaLnBrk="0" fontAlgn="base" hangingPunct="0">
                <a:spcBef>
                  <a:spcPct val="0"/>
                </a:spcBef>
                <a:spcAft>
                  <a:spcPct val="0"/>
                </a:spcAft>
                <a:defRPr sz="2400">
                  <a:latin typeface="Arial" charset="0"/>
                  <a:ea typeface="ＭＳ Ｐゴシック" charset="0"/>
                </a:defRPr>
              </a:lvl7pPr>
              <a:lvl8pPr marL="3429000" indent="-228600" eaLnBrk="0" fontAlgn="base" hangingPunct="0">
                <a:spcBef>
                  <a:spcPct val="0"/>
                </a:spcBef>
                <a:spcAft>
                  <a:spcPct val="0"/>
                </a:spcAft>
                <a:defRPr sz="2400">
                  <a:latin typeface="Arial" charset="0"/>
                  <a:ea typeface="ＭＳ Ｐゴシック" charset="0"/>
                </a:defRPr>
              </a:lvl8pPr>
              <a:lvl9pPr marL="3886200" indent="-228600" eaLnBrk="0" fontAlgn="base" hangingPunct="0">
                <a:spcBef>
                  <a:spcPct val="0"/>
                </a:spcBef>
                <a:spcAft>
                  <a:spcPct val="0"/>
                </a:spcAft>
                <a:defRPr sz="2400">
                  <a:latin typeface="Arial" charset="0"/>
                  <a:ea typeface="ＭＳ Ｐゴシック" charset="0"/>
                </a:defRPr>
              </a:lvl9pPr>
            </a:lstStyle>
            <a:p>
              <a:r>
                <a:rPr lang="en-US" sz="2400" dirty="0"/>
                <a:t>Scientific Device Hacking</a:t>
              </a:r>
            </a:p>
            <a:p>
              <a:r>
                <a:rPr lang="en-US" sz="1800" u="sng" dirty="0">
                  <a:solidFill>
                    <a:srgbClr val="FFFF00"/>
                  </a:solidFill>
                  <a:hlinkClick r:id="rId3">
                    <a:extLst>
                      <a:ext uri="{A12FA001-AC4F-418D-AE19-62706E023703}">
                        <ahyp:hlinkClr xmlns:ahyp="http://schemas.microsoft.com/office/drawing/2018/hyperlinkcolor" xmlns="" val="tx"/>
                      </a:ext>
                    </a:extLst>
                  </a:hlinkClick>
                </a:rPr>
                <a:t>http://bit.ly/neutronstarscollide</a:t>
              </a:r>
              <a:r>
                <a:rPr lang="en-US" sz="1800" u="sng" dirty="0">
                  <a:solidFill>
                    <a:srgbClr val="FFFF00"/>
                  </a:solidFill>
                </a:rPr>
                <a:t> </a:t>
              </a:r>
            </a:p>
          </p:txBody>
        </p:sp>
        <p:pic>
          <p:nvPicPr>
            <p:cNvPr id="11" name="Picture 10">
              <a:extLst>
                <a:ext uri="{FF2B5EF4-FFF2-40B4-BE49-F238E27FC236}">
                  <a16:creationId xmlns:a16="http://schemas.microsoft.com/office/drawing/2014/main" id="{C0BB9134-672E-9F4D-8720-BEB21340D949}"/>
                </a:ext>
              </a:extLst>
            </p:cNvPr>
            <p:cNvPicPr>
              <a:picLocks/>
            </p:cNvPicPr>
            <p:nvPr/>
          </p:nvPicPr>
          <p:blipFill>
            <a:blip r:embed="rId4"/>
            <a:stretch>
              <a:fillRect/>
            </a:stretch>
          </p:blipFill>
          <p:spPr>
            <a:xfrm>
              <a:off x="3200401" y="3041650"/>
              <a:ext cx="2487168" cy="1280160"/>
            </a:xfrm>
            <a:prstGeom prst="rect">
              <a:avLst/>
            </a:prstGeom>
          </p:spPr>
        </p:pic>
      </p:grpSp>
      <p:grpSp>
        <p:nvGrpSpPr>
          <p:cNvPr id="12" name="Group 11">
            <a:extLst>
              <a:ext uri="{FF2B5EF4-FFF2-40B4-BE49-F238E27FC236}">
                <a16:creationId xmlns:a16="http://schemas.microsoft.com/office/drawing/2014/main" id="{610CF15D-81EE-1D46-B055-CC8DDDAB2BC7}"/>
              </a:ext>
            </a:extLst>
          </p:cNvPr>
          <p:cNvGrpSpPr/>
          <p:nvPr/>
        </p:nvGrpSpPr>
        <p:grpSpPr>
          <a:xfrm>
            <a:off x="2310547" y="2514414"/>
            <a:ext cx="3229651" cy="3190072"/>
            <a:chOff x="6202598" y="897085"/>
            <a:chExt cx="2864273" cy="2095879"/>
          </a:xfrm>
        </p:grpSpPr>
        <p:sp>
          <p:nvSpPr>
            <p:cNvPr id="13" name="Rectangle 12">
              <a:extLst>
                <a:ext uri="{FF2B5EF4-FFF2-40B4-BE49-F238E27FC236}">
                  <a16:creationId xmlns:a16="http://schemas.microsoft.com/office/drawing/2014/main" id="{80437D44-2B38-1343-B902-4AD2DCA87EA6}"/>
                </a:ext>
              </a:extLst>
            </p:cNvPr>
            <p:cNvSpPr>
              <a:spLocks noChangeAspect="1"/>
            </p:cNvSpPr>
            <p:nvPr/>
          </p:nvSpPr>
          <p:spPr bwMode="auto">
            <a:xfrm>
              <a:off x="6202598" y="897085"/>
              <a:ext cx="2864273" cy="2018603"/>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ext Box 16">
              <a:extLst>
                <a:ext uri="{FF2B5EF4-FFF2-40B4-BE49-F238E27FC236}">
                  <a16:creationId xmlns:a16="http://schemas.microsoft.com/office/drawing/2014/main" id="{18F2DADD-9042-094E-92F4-81D8C7B98CA6}"/>
                </a:ext>
              </a:extLst>
            </p:cNvPr>
            <p:cNvSpPr txBox="1">
              <a:spLocks noChangeArrowheads="1"/>
            </p:cNvSpPr>
            <p:nvPr/>
          </p:nvSpPr>
          <p:spPr bwMode="auto">
            <a:xfrm>
              <a:off x="6202599" y="2183026"/>
              <a:ext cx="2750298" cy="809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21920" rIns="0">
              <a:spAutoFit/>
            </a:bodyPr>
            <a:lstStyle>
              <a:defPPr>
                <a:defRPr lang="en-US"/>
              </a:defPPr>
              <a:lvl1pPr eaLnBrk="1" hangingPunct="1">
                <a:defRPr sz="1400" b="1">
                  <a:gradFill>
                    <a:gsLst>
                      <a:gs pos="0">
                        <a:schemeClr val="bg1"/>
                      </a:gs>
                      <a:gs pos="100000">
                        <a:schemeClr val="bg1"/>
                      </a:gs>
                    </a:gsLst>
                    <a:lin ang="5400000" scaled="1"/>
                  </a:gradFill>
                  <a:latin typeface="+mn-lt"/>
                  <a:ea typeface="ＭＳ Ｐゴシック" charset="0"/>
                  <a:cs typeface="MS PGothic" charset="0"/>
                </a:defRPr>
              </a:lvl1pPr>
              <a:lvl2pPr marL="742950" indent="-285750" eaLnBrk="0" hangingPunct="0">
                <a:defRPr sz="2400">
                  <a:latin typeface="Arial" charset="0"/>
                  <a:ea typeface="ＭＳ Ｐゴシック" charset="0"/>
                </a:defRPr>
              </a:lvl2pPr>
              <a:lvl3pPr marL="1143000" indent="-228600" eaLnBrk="0" hangingPunct="0">
                <a:defRPr sz="2400">
                  <a:latin typeface="Arial" charset="0"/>
                  <a:ea typeface="ＭＳ Ｐゴシック" charset="0"/>
                </a:defRPr>
              </a:lvl3pPr>
              <a:lvl4pPr marL="1600200" indent="-228600" eaLnBrk="0" hangingPunct="0">
                <a:defRPr sz="2400">
                  <a:latin typeface="Arial" charset="0"/>
                  <a:ea typeface="ＭＳ Ｐゴシック" charset="0"/>
                </a:defRPr>
              </a:lvl4pPr>
              <a:lvl5pPr marL="2057400" indent="-228600" eaLnBrk="0" hangingPunct="0">
                <a:defRPr sz="2400">
                  <a:latin typeface="Arial" charset="0"/>
                  <a:ea typeface="ＭＳ Ｐゴシック" charset="0"/>
                </a:defRPr>
              </a:lvl5pPr>
              <a:lvl6pPr marL="2514600" indent="-228600" eaLnBrk="0" fontAlgn="base" hangingPunct="0">
                <a:spcBef>
                  <a:spcPct val="0"/>
                </a:spcBef>
                <a:spcAft>
                  <a:spcPct val="0"/>
                </a:spcAft>
                <a:defRPr sz="2400">
                  <a:latin typeface="Arial" charset="0"/>
                  <a:ea typeface="ＭＳ Ｐゴシック" charset="0"/>
                </a:defRPr>
              </a:lvl6pPr>
              <a:lvl7pPr marL="2971800" indent="-228600" eaLnBrk="0" fontAlgn="base" hangingPunct="0">
                <a:spcBef>
                  <a:spcPct val="0"/>
                </a:spcBef>
                <a:spcAft>
                  <a:spcPct val="0"/>
                </a:spcAft>
                <a:defRPr sz="2400">
                  <a:latin typeface="Arial" charset="0"/>
                  <a:ea typeface="ＭＳ Ｐゴシック" charset="0"/>
                </a:defRPr>
              </a:lvl7pPr>
              <a:lvl8pPr marL="3429000" indent="-228600" eaLnBrk="0" fontAlgn="base" hangingPunct="0">
                <a:spcBef>
                  <a:spcPct val="0"/>
                </a:spcBef>
                <a:spcAft>
                  <a:spcPct val="0"/>
                </a:spcAft>
                <a:defRPr sz="2400">
                  <a:latin typeface="Arial" charset="0"/>
                  <a:ea typeface="ＭＳ Ｐゴシック" charset="0"/>
                </a:defRPr>
              </a:lvl8pPr>
              <a:lvl9pPr marL="3886200" indent="-228600" eaLnBrk="0" fontAlgn="base" hangingPunct="0">
                <a:spcBef>
                  <a:spcPct val="0"/>
                </a:spcBef>
                <a:spcAft>
                  <a:spcPct val="0"/>
                </a:spcAft>
                <a:defRPr sz="2400">
                  <a:latin typeface="Arial" charset="0"/>
                  <a:ea typeface="ＭＳ Ｐゴシック" charset="0"/>
                </a:defRPr>
              </a:lvl9pPr>
            </a:lstStyle>
            <a:p>
              <a:r>
                <a:rPr lang="en-US" sz="2400" dirty="0"/>
                <a:t>Smart Home Devices Hacking Other Devices</a:t>
              </a:r>
              <a:endParaRPr lang="en-US" sz="2400" dirty="0">
                <a:solidFill>
                  <a:schemeClr val="bg1"/>
                </a:solidFill>
              </a:endParaRPr>
            </a:p>
            <a:p>
              <a:r>
                <a:rPr lang="en-US" sz="1800" u="sng" dirty="0">
                  <a:solidFill>
                    <a:srgbClr val="FFFF00"/>
                  </a:solidFill>
                  <a:hlinkClick r:id="rId5">
                    <a:extLst>
                      <a:ext uri="{A12FA001-AC4F-418D-AE19-62706E023703}">
                        <ahyp:hlinkClr xmlns:ahyp="http://schemas.microsoft.com/office/drawing/2018/hyperlinkcolor" xmlns="" val="tx"/>
                      </a:ext>
                    </a:extLst>
                  </a:hlinkClick>
                </a:rPr>
                <a:t>http://bit.ly/smartlockshack</a:t>
              </a:r>
              <a:r>
                <a:rPr lang="en-US" sz="1800" u="sng" dirty="0">
                  <a:solidFill>
                    <a:srgbClr val="FFFF00"/>
                  </a:solidFill>
                </a:rPr>
                <a:t> </a:t>
              </a:r>
            </a:p>
          </p:txBody>
        </p:sp>
        <p:pic>
          <p:nvPicPr>
            <p:cNvPr id="15" name="Picture 14">
              <a:extLst>
                <a:ext uri="{FF2B5EF4-FFF2-40B4-BE49-F238E27FC236}">
                  <a16:creationId xmlns:a16="http://schemas.microsoft.com/office/drawing/2014/main" id="{D0A66186-799D-2E48-A5B0-4CE6F92572A0}"/>
                </a:ext>
              </a:extLst>
            </p:cNvPr>
            <p:cNvPicPr>
              <a:picLocks noChangeAspect="1"/>
            </p:cNvPicPr>
            <p:nvPr/>
          </p:nvPicPr>
          <p:blipFill rotWithShape="1">
            <a:blip r:embed="rId6">
              <a:extLst>
                <a:ext uri="{28A0092B-C50C-407E-A947-70E740481C1C}">
                  <a14:useLocalDpi xmlns:a14="http://schemas.microsoft.com/office/drawing/2010/main" val="0"/>
                </a:ext>
              </a:extLst>
            </a:blip>
            <a:srcRect t="3908" b="2468"/>
            <a:stretch/>
          </p:blipFill>
          <p:spPr>
            <a:xfrm>
              <a:off x="6292498" y="897085"/>
              <a:ext cx="2034059" cy="1280160"/>
            </a:xfrm>
            <a:prstGeom prst="rect">
              <a:avLst/>
            </a:prstGeom>
            <a:ln>
              <a:solidFill>
                <a:srgbClr val="000000">
                  <a:alpha val="20000"/>
                </a:srgbClr>
              </a:solidFill>
            </a:ln>
          </p:spPr>
        </p:pic>
      </p:grpSp>
      <p:grpSp>
        <p:nvGrpSpPr>
          <p:cNvPr id="16" name="Group 15">
            <a:extLst>
              <a:ext uri="{FF2B5EF4-FFF2-40B4-BE49-F238E27FC236}">
                <a16:creationId xmlns:a16="http://schemas.microsoft.com/office/drawing/2014/main" id="{FEBF141B-796A-3F49-A829-374AABAEADDC}"/>
              </a:ext>
            </a:extLst>
          </p:cNvPr>
          <p:cNvGrpSpPr/>
          <p:nvPr/>
        </p:nvGrpSpPr>
        <p:grpSpPr>
          <a:xfrm>
            <a:off x="470047" y="1385621"/>
            <a:ext cx="2790766" cy="2536017"/>
            <a:chOff x="225189" y="897084"/>
            <a:chExt cx="2487169" cy="1963476"/>
          </a:xfrm>
        </p:grpSpPr>
        <p:sp>
          <p:nvSpPr>
            <p:cNvPr id="17" name="Rectangle 16">
              <a:extLst>
                <a:ext uri="{FF2B5EF4-FFF2-40B4-BE49-F238E27FC236}">
                  <a16:creationId xmlns:a16="http://schemas.microsoft.com/office/drawing/2014/main" id="{3CCE7E06-5C76-FC40-AB5F-E4941DEA3C5C}"/>
                </a:ext>
              </a:extLst>
            </p:cNvPr>
            <p:cNvSpPr>
              <a:spLocks noChangeAspect="1"/>
            </p:cNvSpPr>
            <p:nvPr/>
          </p:nvSpPr>
          <p:spPr bwMode="auto">
            <a:xfrm>
              <a:off x="225190" y="897086"/>
              <a:ext cx="2487168" cy="1963474"/>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Text Box 16">
              <a:extLst>
                <a:ext uri="{FF2B5EF4-FFF2-40B4-BE49-F238E27FC236}">
                  <a16:creationId xmlns:a16="http://schemas.microsoft.com/office/drawing/2014/main" id="{B63E5021-7176-0044-95AF-4D3C085E3FAF}"/>
                </a:ext>
              </a:extLst>
            </p:cNvPr>
            <p:cNvSpPr txBox="1">
              <a:spLocks noChangeArrowheads="1"/>
            </p:cNvSpPr>
            <p:nvPr/>
          </p:nvSpPr>
          <p:spPr bwMode="auto">
            <a:xfrm>
              <a:off x="225190" y="2183026"/>
              <a:ext cx="2487167" cy="571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21920" r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b="1" dirty="0">
                  <a:gradFill>
                    <a:gsLst>
                      <a:gs pos="0">
                        <a:schemeClr val="bg1"/>
                      </a:gs>
                      <a:gs pos="100000">
                        <a:schemeClr val="bg1"/>
                      </a:gs>
                    </a:gsLst>
                    <a:lin ang="5400000" scaled="1"/>
                  </a:gradFill>
                  <a:latin typeface="+mn-lt"/>
                  <a:cs typeface="MS PGothic" charset="0"/>
                </a:rPr>
                <a:t>Vehicle Hacking</a:t>
              </a:r>
              <a:r>
                <a:rPr lang="en-US" dirty="0">
                  <a:gradFill>
                    <a:gsLst>
                      <a:gs pos="0">
                        <a:schemeClr val="bg1"/>
                      </a:gs>
                      <a:gs pos="100000">
                        <a:schemeClr val="bg1"/>
                      </a:gs>
                    </a:gsLst>
                    <a:lin ang="5400000" scaled="1"/>
                  </a:gradFill>
                  <a:latin typeface="+mn-lt"/>
                  <a:cs typeface="MS PGothic" charset="0"/>
                </a:rPr>
                <a:t> </a:t>
              </a:r>
            </a:p>
            <a:p>
              <a:pPr eaLnBrk="1" hangingPunct="1"/>
              <a:r>
                <a:rPr lang="en-US" sz="1800" b="1" u="sng" dirty="0">
                  <a:solidFill>
                    <a:srgbClr val="FFFF00"/>
                  </a:solidFill>
                  <a:latin typeface="+mn-lt"/>
                  <a:hlinkClick r:id="rId7">
                    <a:extLst>
                      <a:ext uri="{A12FA001-AC4F-418D-AE19-62706E023703}">
                        <ahyp:hlinkClr xmlns:ahyp="http://schemas.microsoft.com/office/drawing/2018/hyperlinkcolor" xmlns="" val="tx"/>
                      </a:ext>
                    </a:extLst>
                  </a:hlinkClick>
                </a:rPr>
                <a:t>http://bit.ly/jeephackwired</a:t>
              </a:r>
              <a:r>
                <a:rPr lang="en-US" sz="1800" b="1" u="sng" dirty="0">
                  <a:solidFill>
                    <a:srgbClr val="FFFF00"/>
                  </a:solidFill>
                  <a:latin typeface="+mn-lt"/>
                </a:rPr>
                <a:t> </a:t>
              </a:r>
            </a:p>
          </p:txBody>
        </p:sp>
        <p:pic>
          <p:nvPicPr>
            <p:cNvPr id="19" name="Picture 18">
              <a:extLst>
                <a:ext uri="{FF2B5EF4-FFF2-40B4-BE49-F238E27FC236}">
                  <a16:creationId xmlns:a16="http://schemas.microsoft.com/office/drawing/2014/main" id="{E5BA3176-3A99-1747-B0DB-37B91CD95C7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189" y="897084"/>
              <a:ext cx="2487168" cy="1280522"/>
            </a:xfrm>
            <a:prstGeom prst="rect">
              <a:avLst/>
            </a:prstGeom>
          </p:spPr>
        </p:pic>
      </p:grpSp>
      <p:sp>
        <p:nvSpPr>
          <p:cNvPr id="22" name="Text Box 16">
            <a:extLst>
              <a:ext uri="{FF2B5EF4-FFF2-40B4-BE49-F238E27FC236}">
                <a16:creationId xmlns:a16="http://schemas.microsoft.com/office/drawing/2014/main" id="{E18E1AD6-38CF-204F-B73B-3E488DB5627B}"/>
              </a:ext>
            </a:extLst>
          </p:cNvPr>
          <p:cNvSpPr txBox="1">
            <a:spLocks noChangeArrowheads="1"/>
          </p:cNvSpPr>
          <p:nvPr/>
        </p:nvSpPr>
        <p:spPr bwMode="auto">
          <a:xfrm>
            <a:off x="5782430" y="1374315"/>
            <a:ext cx="6132958" cy="14157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21920" rIns="0">
            <a:spAutoFit/>
          </a:bodyPr>
          <a:lstStyle>
            <a:defPPr>
              <a:defRPr lang="en-US"/>
            </a:defPPr>
            <a:lvl1pPr eaLnBrk="1" hangingPunct="1">
              <a:defRPr sz="1400" b="1">
                <a:gradFill>
                  <a:gsLst>
                    <a:gs pos="0">
                      <a:schemeClr val="bg1"/>
                    </a:gs>
                    <a:gs pos="100000">
                      <a:schemeClr val="bg1"/>
                    </a:gs>
                  </a:gsLst>
                  <a:lin ang="5400000" scaled="1"/>
                </a:gradFill>
                <a:latin typeface="+mn-lt"/>
                <a:ea typeface="ＭＳ Ｐゴシック" charset="0"/>
                <a:cs typeface="MS PGothic" charset="0"/>
              </a:defRPr>
            </a:lvl1pPr>
            <a:lvl2pPr marL="742950" indent="-285750" eaLnBrk="0" hangingPunct="0">
              <a:defRPr sz="2400">
                <a:latin typeface="Arial" charset="0"/>
                <a:ea typeface="ＭＳ Ｐゴシック" charset="0"/>
              </a:defRPr>
            </a:lvl2pPr>
            <a:lvl3pPr marL="1143000" indent="-228600" eaLnBrk="0" hangingPunct="0">
              <a:defRPr sz="2400">
                <a:latin typeface="Arial" charset="0"/>
                <a:ea typeface="ＭＳ Ｐゴシック" charset="0"/>
              </a:defRPr>
            </a:lvl3pPr>
            <a:lvl4pPr marL="1600200" indent="-228600" eaLnBrk="0" hangingPunct="0">
              <a:defRPr sz="2400">
                <a:latin typeface="Arial" charset="0"/>
                <a:ea typeface="ＭＳ Ｐゴシック" charset="0"/>
              </a:defRPr>
            </a:lvl4pPr>
            <a:lvl5pPr marL="2057400" indent="-228600" eaLnBrk="0" hangingPunct="0">
              <a:defRPr sz="2400">
                <a:latin typeface="Arial" charset="0"/>
                <a:ea typeface="ＭＳ Ｐゴシック" charset="0"/>
              </a:defRPr>
            </a:lvl5pPr>
            <a:lvl6pPr marL="2514600" indent="-228600" eaLnBrk="0" fontAlgn="base" hangingPunct="0">
              <a:spcBef>
                <a:spcPct val="0"/>
              </a:spcBef>
              <a:spcAft>
                <a:spcPct val="0"/>
              </a:spcAft>
              <a:defRPr sz="2400">
                <a:latin typeface="Arial" charset="0"/>
                <a:ea typeface="ＭＳ Ｐゴシック" charset="0"/>
              </a:defRPr>
            </a:lvl6pPr>
            <a:lvl7pPr marL="2971800" indent="-228600" eaLnBrk="0" fontAlgn="base" hangingPunct="0">
              <a:spcBef>
                <a:spcPct val="0"/>
              </a:spcBef>
              <a:spcAft>
                <a:spcPct val="0"/>
              </a:spcAft>
              <a:defRPr sz="2400">
                <a:latin typeface="Arial" charset="0"/>
                <a:ea typeface="ＭＳ Ｐゴシック" charset="0"/>
              </a:defRPr>
            </a:lvl7pPr>
            <a:lvl8pPr marL="3429000" indent="-228600" eaLnBrk="0" fontAlgn="base" hangingPunct="0">
              <a:spcBef>
                <a:spcPct val="0"/>
              </a:spcBef>
              <a:spcAft>
                <a:spcPct val="0"/>
              </a:spcAft>
              <a:defRPr sz="2400">
                <a:latin typeface="Arial" charset="0"/>
                <a:ea typeface="ＭＳ Ｐゴシック" charset="0"/>
              </a:defRPr>
            </a:lvl8pPr>
            <a:lvl9pPr marL="3886200" indent="-228600" eaLnBrk="0" fontAlgn="base" hangingPunct="0">
              <a:spcBef>
                <a:spcPct val="0"/>
              </a:spcBef>
              <a:spcAft>
                <a:spcPct val="0"/>
              </a:spcAft>
              <a:defRPr sz="2400">
                <a:latin typeface="Arial" charset="0"/>
                <a:ea typeface="ＭＳ Ｐゴシック" charset="0"/>
              </a:defRPr>
            </a:lvl9pPr>
          </a:lstStyle>
          <a:p>
            <a:r>
              <a:rPr lang="en-US" sz="3200" dirty="0"/>
              <a:t>Healthcare Device Hacking</a:t>
            </a:r>
          </a:p>
          <a:p>
            <a:r>
              <a:rPr lang="en-US" sz="1800" u="sng" dirty="0">
                <a:solidFill>
                  <a:schemeClr val="bg1"/>
                </a:solidFill>
                <a:hlinkClick r:id="rId9">
                  <a:extLst>
                    <a:ext uri="{A12FA001-AC4F-418D-AE19-62706E023703}">
                      <ahyp:hlinkClr xmlns:ahyp="http://schemas.microsoft.com/office/drawing/2018/hyperlinkcolor" xmlns="" val="tx"/>
                    </a:ext>
                  </a:extLst>
                </a:hlinkClick>
              </a:rPr>
              <a:t>http://bit.ly/jnjinsulinpump</a:t>
            </a:r>
            <a:endParaRPr lang="en-US" sz="1800" u="sng" dirty="0">
              <a:solidFill>
                <a:schemeClr val="bg1"/>
              </a:solidFill>
            </a:endParaRPr>
          </a:p>
          <a:p>
            <a:r>
              <a:rPr lang="en-US" sz="1800" u="sng" dirty="0">
                <a:solidFill>
                  <a:srgbClr val="FFFF00"/>
                </a:solidFill>
                <a:hlinkClick r:id="rId10">
                  <a:extLst>
                    <a:ext uri="{A12FA001-AC4F-418D-AE19-62706E023703}">
                      <ahyp:hlinkClr xmlns:ahyp="http://schemas.microsoft.com/office/drawing/2018/hyperlinkcolor" xmlns="" val="tx"/>
                    </a:ext>
                  </a:extLst>
                </a:hlinkClick>
              </a:rPr>
              <a:t>http://bit.ly/medtronicinsulinpump</a:t>
            </a:r>
            <a:r>
              <a:rPr lang="en-US" sz="1800" u="sng" dirty="0">
                <a:solidFill>
                  <a:srgbClr val="FFFF00"/>
                </a:solidFill>
              </a:rPr>
              <a:t> </a:t>
            </a:r>
            <a:r>
              <a:rPr lang="en-US" sz="1800" u="sng" dirty="0">
                <a:solidFill>
                  <a:schemeClr val="bg1"/>
                </a:solidFill>
                <a:hlinkClick r:id="rId11">
                  <a:extLst>
                    <a:ext uri="{A12FA001-AC4F-418D-AE19-62706E023703}">
                      <ahyp:hlinkClr xmlns:ahyp="http://schemas.microsoft.com/office/drawing/2018/hyperlinkcolor" xmlns="" val="tx"/>
                    </a:ext>
                  </a:extLst>
                </a:hlinkClick>
              </a:rPr>
              <a:t>http://bit.ly/fdarecallspacemakers</a:t>
            </a:r>
            <a:r>
              <a:rPr lang="en-US" sz="1800" u="sng" dirty="0">
                <a:solidFill>
                  <a:schemeClr val="bg1"/>
                </a:solidFill>
              </a:rPr>
              <a:t> </a:t>
            </a:r>
          </a:p>
        </p:txBody>
      </p:sp>
      <p:pic>
        <p:nvPicPr>
          <p:cNvPr id="24" name="Picture 23">
            <a:extLst>
              <a:ext uri="{FF2B5EF4-FFF2-40B4-BE49-F238E27FC236}">
                <a16:creationId xmlns:a16="http://schemas.microsoft.com/office/drawing/2014/main" id="{8CFF46EC-4253-1A4C-ABED-7157DD61FBEF}"/>
              </a:ext>
            </a:extLst>
          </p:cNvPr>
          <p:cNvPicPr>
            <a:picLocks noChangeAspect="1"/>
          </p:cNvPicPr>
          <p:nvPr/>
        </p:nvPicPr>
        <p:blipFill rotWithShape="1">
          <a:blip r:embed="rId12"/>
          <a:srcRect r="38883" b="69123"/>
          <a:stretch/>
        </p:blipFill>
        <p:spPr>
          <a:xfrm>
            <a:off x="5810025" y="2843862"/>
            <a:ext cx="5783261" cy="1200323"/>
          </a:xfrm>
          <a:prstGeom prst="rect">
            <a:avLst/>
          </a:prstGeom>
        </p:spPr>
      </p:pic>
      <p:sp>
        <p:nvSpPr>
          <p:cNvPr id="26" name="Slide Number Placeholder 3">
            <a:extLst>
              <a:ext uri="{FF2B5EF4-FFF2-40B4-BE49-F238E27FC236}">
                <a16:creationId xmlns:a16="http://schemas.microsoft.com/office/drawing/2014/main" id="{F9362514-520E-724A-AC94-CC0D2A905C0B}"/>
              </a:ext>
            </a:extLst>
          </p:cNvPr>
          <p:cNvSpPr txBox="1">
            <a:spLocks/>
          </p:cNvSpPr>
          <p:nvPr/>
        </p:nvSpPr>
        <p:spPr>
          <a:xfrm>
            <a:off x="9349800" y="6565039"/>
            <a:ext cx="2743200" cy="29296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64BD535-71E2-594A-8812-64BF56CF7653}" type="slidenum">
              <a:rPr lang="en-US" smtClean="0">
                <a:solidFill>
                  <a:schemeClr val="tx1"/>
                </a:solidFill>
                <a:latin typeface="Calibri" panose="020F0502020204030204"/>
              </a:rPr>
              <a:pPr/>
              <a:t>16</a:t>
            </a:fld>
            <a:endParaRPr lang="en-US" dirty="0">
              <a:solidFill>
                <a:schemeClr val="tx1"/>
              </a:solidFill>
              <a:latin typeface="Calibri" panose="020F0502020204030204"/>
            </a:endParaRPr>
          </a:p>
        </p:txBody>
      </p:sp>
      <p:sp>
        <p:nvSpPr>
          <p:cNvPr id="3" name="TextBox 2">
            <a:extLst>
              <a:ext uri="{FF2B5EF4-FFF2-40B4-BE49-F238E27FC236}">
                <a16:creationId xmlns:a16="http://schemas.microsoft.com/office/drawing/2014/main" id="{C1205310-0CC7-5C4A-ACC2-102B18F5D5DD}"/>
              </a:ext>
            </a:extLst>
          </p:cNvPr>
          <p:cNvSpPr txBox="1"/>
          <p:nvPr/>
        </p:nvSpPr>
        <p:spPr>
          <a:xfrm>
            <a:off x="5812533" y="3720892"/>
            <a:ext cx="5780753" cy="2585323"/>
          </a:xfrm>
          <a:prstGeom prst="rect">
            <a:avLst/>
          </a:prstGeom>
          <a:solidFill>
            <a:schemeClr val="accent2"/>
          </a:solidFill>
        </p:spPr>
        <p:txBody>
          <a:bodyPr wrap="square" rtlCol="0">
            <a:spAutoFit/>
          </a:bodyPr>
          <a:lstStyle/>
          <a:p>
            <a:pPr fontAlgn="base"/>
            <a:r>
              <a:rPr lang="en-US" b="1" dirty="0"/>
              <a:t>Medical Advisory (ICSMA-19-080-01)</a:t>
            </a:r>
          </a:p>
          <a:p>
            <a:pPr marL="285750" indent="-285750" fontAlgn="base">
              <a:buFont typeface="Arial" panose="020B0604020202020204" pitchFamily="34" charset="0"/>
              <a:buChar char="•"/>
            </a:pPr>
            <a:r>
              <a:rPr lang="en-US" dirty="0"/>
              <a:t>Xxx Radio Frequency Telemetry Protocol</a:t>
            </a:r>
          </a:p>
          <a:p>
            <a:pPr marL="285750" indent="-285750" fontAlgn="base">
              <a:buFont typeface="Arial" panose="020B0604020202020204" pitchFamily="34" charset="0"/>
              <a:buChar char="•"/>
            </a:pPr>
            <a:r>
              <a:rPr lang="en-US" dirty="0"/>
              <a:t>Exploitable with adjacent access/low skill level to exploit.</a:t>
            </a:r>
          </a:p>
          <a:p>
            <a:pPr marL="285750" indent="-285750" fontAlgn="base">
              <a:buFont typeface="Arial" panose="020B0604020202020204" pitchFamily="34" charset="0"/>
              <a:buChar char="•"/>
            </a:pPr>
            <a:r>
              <a:rPr lang="en-US" dirty="0"/>
              <a:t>Telemetry protocol utilized does not implement encryption. Attacker with adjacent short-range access to a target product can listen to communications, including transmission of sensitive data.</a:t>
            </a:r>
          </a:p>
          <a:p>
            <a:pPr marL="285750" indent="-285750" fontAlgn="base">
              <a:buFont typeface="Arial" panose="020B0604020202020204" pitchFamily="34" charset="0"/>
              <a:buChar char="•"/>
            </a:pPr>
            <a:r>
              <a:rPr lang="en-US" dirty="0"/>
              <a:t>20 products utilizing this telemetry protocol are affected.</a:t>
            </a:r>
          </a:p>
          <a:p>
            <a:r>
              <a:rPr lang="en-US" dirty="0">
                <a:solidFill>
                  <a:srgbClr val="FFFF00"/>
                </a:solidFill>
                <a:hlinkClick r:id="rId13">
                  <a:extLst>
                    <a:ext uri="{A12FA001-AC4F-418D-AE19-62706E023703}">
                      <ahyp:hlinkClr xmlns:ahyp="http://schemas.microsoft.com/office/drawing/2018/hyperlinkcolor" xmlns="" val="tx"/>
                    </a:ext>
                  </a:extLst>
                </a:hlinkClick>
              </a:rPr>
              <a:t>https://ics-cert.us-cert.gov/advisories/ICSMA-19-080-01</a:t>
            </a:r>
            <a:endParaRPr lang="en-US" dirty="0">
              <a:solidFill>
                <a:srgbClr val="FFFF00"/>
              </a:solidFill>
            </a:endParaRPr>
          </a:p>
        </p:txBody>
      </p:sp>
      <p:pic>
        <p:nvPicPr>
          <p:cNvPr id="2" name="Picture 1">
            <a:extLst>
              <a:ext uri="{FF2B5EF4-FFF2-40B4-BE49-F238E27FC236}">
                <a16:creationId xmlns:a16="http://schemas.microsoft.com/office/drawing/2014/main" id="{F7CCD232-82F5-704C-9392-93928FCC956A}"/>
              </a:ext>
            </a:extLst>
          </p:cNvPr>
          <p:cNvPicPr>
            <a:picLocks noChangeAspect="1"/>
          </p:cNvPicPr>
          <p:nvPr/>
        </p:nvPicPr>
        <p:blipFill rotWithShape="1">
          <a:blip r:embed="rId14"/>
          <a:srcRect r="56771"/>
          <a:stretch/>
        </p:blipFill>
        <p:spPr>
          <a:xfrm>
            <a:off x="10560971" y="3315913"/>
            <a:ext cx="1032315" cy="1005474"/>
          </a:xfrm>
          <a:prstGeom prst="rect">
            <a:avLst/>
          </a:prstGeom>
        </p:spPr>
      </p:pic>
      <p:pic>
        <p:nvPicPr>
          <p:cNvPr id="9" name="Picture 8">
            <a:extLst>
              <a:ext uri="{FF2B5EF4-FFF2-40B4-BE49-F238E27FC236}">
                <a16:creationId xmlns:a16="http://schemas.microsoft.com/office/drawing/2014/main" id="{827C1AC8-0B15-0640-ADA4-54636D27F94F}"/>
              </a:ext>
            </a:extLst>
          </p:cNvPr>
          <p:cNvPicPr>
            <a:picLocks noChangeAspect="1"/>
          </p:cNvPicPr>
          <p:nvPr/>
        </p:nvPicPr>
        <p:blipFill>
          <a:blip r:embed="rId15"/>
          <a:stretch>
            <a:fillRect/>
          </a:stretch>
        </p:blipFill>
        <p:spPr>
          <a:xfrm>
            <a:off x="10603486" y="1730925"/>
            <a:ext cx="989800" cy="1157304"/>
          </a:xfrm>
          <a:prstGeom prst="rect">
            <a:avLst/>
          </a:prstGeom>
        </p:spPr>
      </p:pic>
      <p:sp>
        <p:nvSpPr>
          <p:cNvPr id="25" name="TextBox 24">
            <a:extLst>
              <a:ext uri="{FF2B5EF4-FFF2-40B4-BE49-F238E27FC236}">
                <a16:creationId xmlns:a16="http://schemas.microsoft.com/office/drawing/2014/main" id="{3819EC7F-0D99-754F-9A51-EDDF7AB13650}"/>
              </a:ext>
            </a:extLst>
          </p:cNvPr>
          <p:cNvSpPr txBox="1"/>
          <p:nvPr/>
        </p:nvSpPr>
        <p:spPr>
          <a:xfrm>
            <a:off x="-25400" y="6629769"/>
            <a:ext cx="12192000" cy="246221"/>
          </a:xfrm>
          <a:prstGeom prst="rect">
            <a:avLst/>
          </a:prstGeom>
          <a:noFill/>
        </p:spPr>
        <p:txBody>
          <a:bodyPr wrap="square" rtlCol="0">
            <a:spAutoFit/>
          </a:bodyPr>
          <a:lstStyle/>
          <a:p>
            <a:r>
              <a:rPr lang="en-US" sz="1000" i="1" dirty="0">
                <a:latin typeface="Arial" panose="020B0604020202020204" pitchFamily="34" charset="0"/>
                <a:cs typeface="Arial" panose="020B0604020202020204" pitchFamily="34" charset="0"/>
              </a:rPr>
              <a:t>Source: Florence D. Hudson</a:t>
            </a:r>
          </a:p>
        </p:txBody>
      </p:sp>
      <p:sp>
        <p:nvSpPr>
          <p:cNvPr id="27" name="Title 1">
            <a:extLst>
              <a:ext uri="{FF2B5EF4-FFF2-40B4-BE49-F238E27FC236}">
                <a16:creationId xmlns:a16="http://schemas.microsoft.com/office/drawing/2014/main" id="{8CBF8CD8-8CA7-404F-9086-EBC9FD07F7F5}"/>
              </a:ext>
            </a:extLst>
          </p:cNvPr>
          <p:cNvSpPr txBox="1">
            <a:spLocks/>
          </p:cNvSpPr>
          <p:nvPr/>
        </p:nvSpPr>
        <p:spPr>
          <a:xfrm>
            <a:off x="424542" y="454816"/>
            <a:ext cx="11381015" cy="96805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3200" b="1" dirty="0">
                <a:solidFill>
                  <a:srgbClr val="00477F"/>
                </a:solidFill>
                <a:latin typeface="Arial" panose="020B0604020202020204" pitchFamily="34" charset="0"/>
                <a:cs typeface="Arial" panose="020B0604020202020204" pitchFamily="34" charset="0"/>
              </a:rPr>
              <a:t>Awareness of security and privacy risk is increasing</a:t>
            </a:r>
          </a:p>
          <a:p>
            <a:pPr>
              <a:lnSpc>
                <a:spcPct val="100000"/>
              </a:lnSpc>
            </a:pPr>
            <a:endParaRPr lang="en-US" sz="3200" b="1" dirty="0">
              <a:solidFill>
                <a:srgbClr val="00477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8678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a:spLocks noGrp="1"/>
          </p:cNvSpPr>
          <p:nvPr>
            <p:ph idx="1"/>
          </p:nvPr>
        </p:nvSpPr>
        <p:spPr>
          <a:xfrm>
            <a:off x="945775" y="1673889"/>
            <a:ext cx="4999502" cy="4738101"/>
          </a:xfrm>
          <a:prstGeom prst="rect">
            <a:avLst/>
          </a:prstGeom>
        </p:spPr>
        <p:txBody>
          <a:bodyPr>
            <a:noAutofit/>
          </a:bodyPr>
          <a:lstStyle/>
          <a:p>
            <a:pPr marL="0" indent="0">
              <a:lnSpc>
                <a:spcPct val="110000"/>
              </a:lnSpc>
              <a:spcBef>
                <a:spcPts val="0"/>
              </a:spcBef>
              <a:spcAft>
                <a:spcPts val="400"/>
              </a:spcAft>
              <a:buNone/>
            </a:pPr>
            <a:r>
              <a:rPr lang="en-US" sz="2000" b="1" dirty="0">
                <a:solidFill>
                  <a:srgbClr val="00477F"/>
                </a:solidFill>
                <a:latin typeface="Arial" panose="020B0604020202020204" pitchFamily="34" charset="0"/>
                <a:cs typeface="Arial" panose="020B0604020202020204" pitchFamily="34" charset="0"/>
              </a:rPr>
              <a:t>Top concerns:</a:t>
            </a:r>
          </a:p>
          <a:p>
            <a:pPr marL="304784" indent="-304784">
              <a:lnSpc>
                <a:spcPct val="110000"/>
              </a:lnSpc>
              <a:spcBef>
                <a:spcPts val="0"/>
              </a:spcBef>
              <a:spcAft>
                <a:spcPts val="600"/>
              </a:spcAft>
            </a:pPr>
            <a:r>
              <a:rPr lang="en-US" sz="2000" dirty="0">
                <a:latin typeface="Arial" panose="020B0604020202020204" pitchFamily="34" charset="0"/>
                <a:cs typeface="Arial" panose="020B0604020202020204" pitchFamily="34" charset="0"/>
              </a:rPr>
              <a:t>Connected healthcare devices</a:t>
            </a:r>
          </a:p>
          <a:p>
            <a:pPr marL="304784" indent="-304784">
              <a:lnSpc>
                <a:spcPct val="110000"/>
              </a:lnSpc>
              <a:spcBef>
                <a:spcPts val="0"/>
              </a:spcBef>
              <a:spcAft>
                <a:spcPts val="600"/>
              </a:spcAft>
            </a:pPr>
            <a:r>
              <a:rPr lang="en-US" sz="2000" dirty="0">
                <a:latin typeface="Arial" panose="020B0604020202020204" pitchFamily="34" charset="0"/>
                <a:cs typeface="Arial" panose="020B0604020202020204" pitchFamily="34" charset="0"/>
              </a:rPr>
              <a:t>Connected vehicles</a:t>
            </a:r>
            <a:endParaRPr lang="en-US" sz="2000" b="1" dirty="0">
              <a:solidFill>
                <a:schemeClr val="accent5"/>
              </a:solidFill>
              <a:latin typeface="Arial" panose="020B0604020202020204" pitchFamily="34" charset="0"/>
              <a:cs typeface="Arial" panose="020B0604020202020204" pitchFamily="34" charset="0"/>
            </a:endParaRPr>
          </a:p>
          <a:p>
            <a:pPr marL="0" indent="0">
              <a:lnSpc>
                <a:spcPct val="110000"/>
              </a:lnSpc>
              <a:spcBef>
                <a:spcPts val="600"/>
              </a:spcBef>
              <a:spcAft>
                <a:spcPts val="400"/>
              </a:spcAft>
              <a:buNone/>
            </a:pPr>
            <a:r>
              <a:rPr lang="en-US" sz="2000" b="1" dirty="0">
                <a:solidFill>
                  <a:srgbClr val="00477F"/>
                </a:solidFill>
                <a:latin typeface="Arial" panose="020B0604020202020204" pitchFamily="34" charset="0"/>
                <a:cs typeface="Arial" panose="020B0604020202020204" pitchFamily="34" charset="0"/>
              </a:rPr>
              <a:t>Protection needed regarding:</a:t>
            </a:r>
            <a:r>
              <a:rPr lang="en-US" sz="2000" dirty="0">
                <a:solidFill>
                  <a:srgbClr val="00477F"/>
                </a:solidFill>
                <a:latin typeface="Arial" panose="020B0604020202020204" pitchFamily="34" charset="0"/>
                <a:cs typeface="Arial" panose="020B0604020202020204" pitchFamily="34" charset="0"/>
              </a:rPr>
              <a:t> </a:t>
            </a:r>
          </a:p>
          <a:p>
            <a:pPr marL="304784" indent="-304784">
              <a:lnSpc>
                <a:spcPct val="110000"/>
              </a:lnSpc>
              <a:spcBef>
                <a:spcPts val="0"/>
              </a:spcBef>
              <a:spcAft>
                <a:spcPts val="800"/>
              </a:spcAft>
            </a:pPr>
            <a:r>
              <a:rPr lang="is-IS" sz="2000">
                <a:latin typeface="Arial" panose="020B0604020202020204" pitchFamily="34" charset="0"/>
                <a:cs typeface="Arial" panose="020B0604020202020204" pitchFamily="34" charset="0"/>
              </a:rPr>
              <a:t>Device, hardware, software, service hacks - physical </a:t>
            </a:r>
            <a:r>
              <a:rPr lang="en-US" sz="2000" dirty="0">
                <a:latin typeface="Arial" panose="020B0604020202020204" pitchFamily="34" charset="0"/>
                <a:cs typeface="Arial" panose="020B0604020202020204" pitchFamily="34" charset="0"/>
              </a:rPr>
              <a:t>health and safety risk </a:t>
            </a:r>
            <a:endParaRPr lang="is-IS" sz="2000">
              <a:latin typeface="Arial" panose="020B0604020202020204" pitchFamily="34" charset="0"/>
              <a:cs typeface="Arial" panose="020B0604020202020204" pitchFamily="34" charset="0"/>
            </a:endParaRPr>
          </a:p>
          <a:p>
            <a:pPr marL="304784" indent="-304784">
              <a:lnSpc>
                <a:spcPct val="110000"/>
              </a:lnSpc>
              <a:spcBef>
                <a:spcPts val="0"/>
              </a:spcBef>
              <a:spcAft>
                <a:spcPts val="800"/>
              </a:spcAft>
            </a:pPr>
            <a:r>
              <a:rPr lang="is-IS" sz="2000">
                <a:latin typeface="Arial" panose="020B0604020202020204" pitchFamily="34" charset="0"/>
                <a:cs typeface="Arial" panose="020B0604020202020204" pitchFamily="34" charset="0"/>
              </a:rPr>
              <a:t>Financial risk, reputational harm</a:t>
            </a:r>
          </a:p>
          <a:p>
            <a:pPr marL="304784" indent="-304784">
              <a:lnSpc>
                <a:spcPct val="110000"/>
              </a:lnSpc>
              <a:spcBef>
                <a:spcPts val="0"/>
              </a:spcBef>
              <a:spcAft>
                <a:spcPts val="800"/>
              </a:spcAft>
            </a:pPr>
            <a:r>
              <a:rPr lang="en-US" sz="2000" dirty="0">
                <a:latin typeface="Arial" panose="020B0604020202020204" pitchFamily="34" charset="0"/>
                <a:cs typeface="Arial" panose="020B0604020202020204" pitchFamily="34" charset="0"/>
              </a:rPr>
              <a:t>Data theft, data integrity, loss of privacy</a:t>
            </a:r>
            <a:endParaRPr lang="is-IS" sz="2000">
              <a:latin typeface="Arial" panose="020B0604020202020204" pitchFamily="34" charset="0"/>
              <a:cs typeface="Arial" panose="020B0604020202020204" pitchFamily="34" charset="0"/>
            </a:endParaRPr>
          </a:p>
          <a:p>
            <a:pPr marL="304784" indent="-304784">
              <a:lnSpc>
                <a:spcPct val="110000"/>
              </a:lnSpc>
              <a:spcBef>
                <a:spcPts val="0"/>
              </a:spcBef>
              <a:spcAft>
                <a:spcPts val="800"/>
              </a:spcAft>
            </a:pPr>
            <a:r>
              <a:rPr lang="is-IS" sz="2000">
                <a:latin typeface="Arial" panose="020B0604020202020204" pitchFamily="34" charset="0"/>
                <a:cs typeface="Arial" panose="020B0604020202020204" pitchFamily="34" charset="0"/>
              </a:rPr>
              <a:t>Defense in depth needed – Hardware, firmware, software, service </a:t>
            </a:r>
          </a:p>
          <a:p>
            <a:pPr marL="0" indent="0">
              <a:lnSpc>
                <a:spcPct val="110000"/>
              </a:lnSpc>
              <a:spcBef>
                <a:spcPts val="0"/>
              </a:spcBef>
              <a:spcAft>
                <a:spcPts val="800"/>
              </a:spcAft>
              <a:buNone/>
            </a:pPr>
            <a:r>
              <a:rPr lang="is-IS" sz="2000" b="1">
                <a:solidFill>
                  <a:srgbClr val="00477F"/>
                </a:solidFill>
                <a:latin typeface="Arial" panose="020B0604020202020204" pitchFamily="34" charset="0"/>
                <a:cs typeface="Arial" panose="020B0604020202020204" pitchFamily="34" charset="0"/>
              </a:rPr>
              <a:t>Need to evolve policy and culture.</a:t>
            </a:r>
          </a:p>
          <a:p>
            <a:pPr marL="0" indent="0">
              <a:lnSpc>
                <a:spcPct val="110000"/>
              </a:lnSpc>
              <a:spcBef>
                <a:spcPts val="0"/>
              </a:spcBef>
              <a:spcAft>
                <a:spcPts val="800"/>
              </a:spcAft>
              <a:buNone/>
            </a:pPr>
            <a:r>
              <a:rPr lang="is-IS" sz="2000" b="1">
                <a:solidFill>
                  <a:schemeClr val="accent5"/>
                </a:solidFill>
                <a:latin typeface="Arial" panose="020B0604020202020204" pitchFamily="34" charset="0"/>
                <a:cs typeface="Arial" panose="020B0604020202020204" pitchFamily="34" charset="0"/>
              </a:rPr>
              <a:t>	</a:t>
            </a:r>
          </a:p>
        </p:txBody>
      </p:sp>
      <p:pic>
        <p:nvPicPr>
          <p:cNvPr id="9" name="Picture 8">
            <a:extLst>
              <a:ext uri="{FF2B5EF4-FFF2-40B4-BE49-F238E27FC236}">
                <a16:creationId xmlns:a16="http://schemas.microsoft.com/office/drawing/2014/main" id="{92E0861C-2C1C-4A41-8D4A-7DE4A3C77580}"/>
              </a:ext>
            </a:extLst>
          </p:cNvPr>
          <p:cNvPicPr>
            <a:picLocks noChangeAspect="1"/>
          </p:cNvPicPr>
          <p:nvPr/>
        </p:nvPicPr>
        <p:blipFill>
          <a:blip r:embed="rId3"/>
          <a:stretch>
            <a:fillRect/>
          </a:stretch>
        </p:blipFill>
        <p:spPr>
          <a:xfrm>
            <a:off x="6608466" y="4266474"/>
            <a:ext cx="4816349" cy="2393355"/>
          </a:xfrm>
          <a:prstGeom prst="rect">
            <a:avLst/>
          </a:prstGeom>
        </p:spPr>
      </p:pic>
      <p:pic>
        <p:nvPicPr>
          <p:cNvPr id="10" name="Picture 9">
            <a:extLst>
              <a:ext uri="{FF2B5EF4-FFF2-40B4-BE49-F238E27FC236}">
                <a16:creationId xmlns:a16="http://schemas.microsoft.com/office/drawing/2014/main" id="{9A1A309F-EB4B-5B49-ACA0-93193646DC52}"/>
              </a:ext>
            </a:extLst>
          </p:cNvPr>
          <p:cNvPicPr>
            <a:picLocks noChangeAspect="1"/>
          </p:cNvPicPr>
          <p:nvPr/>
        </p:nvPicPr>
        <p:blipFill>
          <a:blip r:embed="rId4"/>
          <a:stretch>
            <a:fillRect/>
          </a:stretch>
        </p:blipFill>
        <p:spPr>
          <a:xfrm>
            <a:off x="7761076" y="1647872"/>
            <a:ext cx="2200166" cy="2618602"/>
          </a:xfrm>
          <a:prstGeom prst="rect">
            <a:avLst/>
          </a:prstGeom>
        </p:spPr>
      </p:pic>
      <p:sp>
        <p:nvSpPr>
          <p:cNvPr id="11" name="Content Placeholder 1">
            <a:extLst>
              <a:ext uri="{FF2B5EF4-FFF2-40B4-BE49-F238E27FC236}">
                <a16:creationId xmlns:a16="http://schemas.microsoft.com/office/drawing/2014/main" id="{86503221-B5A5-5143-AEA1-9F403379CEDA}"/>
              </a:ext>
            </a:extLst>
          </p:cNvPr>
          <p:cNvSpPr txBox="1">
            <a:spLocks/>
          </p:cNvSpPr>
          <p:nvPr/>
        </p:nvSpPr>
        <p:spPr>
          <a:xfrm>
            <a:off x="-17367" y="6659829"/>
            <a:ext cx="12177689" cy="233340"/>
          </a:xfrm>
          <a:prstGeom prst="rect">
            <a:avLst/>
          </a:prstGeom>
        </p:spPr>
        <p:txBody>
          <a:bodyPr/>
          <a:lstStyle>
            <a:lvl1pPr marL="342900" indent="-342900" algn="l" defTabSz="457200" rtl="0" eaLnBrk="0" fontAlgn="base" hangingPunct="0">
              <a:spcBef>
                <a:spcPct val="20000"/>
              </a:spcBef>
              <a:spcAft>
                <a:spcPct val="0"/>
              </a:spcAft>
              <a:buClr>
                <a:srgbClr val="EF3E33"/>
              </a:buClr>
              <a:buFont typeface="Arial" pitchFamily="-110" charset="0"/>
              <a:buChar char="•"/>
              <a:defRPr sz="1800" kern="1200">
                <a:solidFill>
                  <a:schemeClr val="tx1"/>
                </a:solidFill>
                <a:latin typeface="Arial"/>
                <a:ea typeface="ＭＳ Ｐゴシック" pitchFamily="-110" charset="-128"/>
                <a:cs typeface="Arial"/>
              </a:defRPr>
            </a:lvl1pPr>
            <a:lvl2pPr marL="742950" indent="-285750" algn="l" defTabSz="457200" rtl="0" eaLnBrk="0" fontAlgn="base" hangingPunct="0">
              <a:spcBef>
                <a:spcPct val="20000"/>
              </a:spcBef>
              <a:spcAft>
                <a:spcPct val="0"/>
              </a:spcAft>
              <a:buClr>
                <a:srgbClr val="EF3E33"/>
              </a:buClr>
              <a:buFont typeface="Arial" pitchFamily="-110" charset="0"/>
              <a:buChar char="–"/>
              <a:defRPr sz="1600" kern="1200">
                <a:solidFill>
                  <a:schemeClr val="tx1"/>
                </a:solidFill>
                <a:latin typeface="Arial"/>
                <a:ea typeface="ＭＳ Ｐゴシック" pitchFamily="-110" charset="-128"/>
                <a:cs typeface="Arial"/>
              </a:defRPr>
            </a:lvl2pPr>
            <a:lvl3pPr marL="914400" indent="0" algn="l" defTabSz="457200" rtl="0" eaLnBrk="0" fontAlgn="base" hangingPunct="0">
              <a:spcBef>
                <a:spcPct val="20000"/>
              </a:spcBef>
              <a:spcAft>
                <a:spcPct val="0"/>
              </a:spcAft>
              <a:buClr>
                <a:srgbClr val="EF3E33"/>
              </a:buClr>
              <a:buFont typeface="Arial" pitchFamily="-110" charset="0"/>
              <a:buNone/>
              <a:defRPr sz="1600" kern="1200">
                <a:solidFill>
                  <a:schemeClr val="tx1"/>
                </a:solidFill>
                <a:latin typeface="Arial"/>
                <a:ea typeface="ＭＳ Ｐゴシック" pitchFamily="-110" charset="-128"/>
                <a:cs typeface="Arial"/>
              </a:defRPr>
            </a:lvl3pPr>
            <a:lvl4pPr marL="1371600" indent="0" algn="l" defTabSz="457200" rtl="0" eaLnBrk="0" fontAlgn="base" hangingPunct="0">
              <a:spcBef>
                <a:spcPct val="20000"/>
              </a:spcBef>
              <a:spcAft>
                <a:spcPct val="0"/>
              </a:spcAft>
              <a:buFont typeface="Arial" pitchFamily="-110" charset="0"/>
              <a:buNone/>
              <a:defRPr sz="1600" kern="1200">
                <a:solidFill>
                  <a:schemeClr val="tx1"/>
                </a:solidFill>
                <a:latin typeface="Helvetica"/>
                <a:ea typeface="ＭＳ Ｐゴシック" pitchFamily="-110" charset="-128"/>
                <a:cs typeface="Helvetica"/>
              </a:defRPr>
            </a:lvl4pPr>
            <a:lvl5pPr marL="1828800" indent="0" algn="l" defTabSz="457200" rtl="0" eaLnBrk="0" fontAlgn="base" hangingPunct="0">
              <a:spcBef>
                <a:spcPct val="20000"/>
              </a:spcBef>
              <a:spcAft>
                <a:spcPct val="0"/>
              </a:spcAft>
              <a:buFont typeface="Arial" pitchFamily="-110" charset="0"/>
              <a:buNone/>
              <a:defRPr sz="1600" kern="1200">
                <a:solidFill>
                  <a:schemeClr val="tx1"/>
                </a:solidFill>
                <a:latin typeface="Helvetica"/>
                <a:ea typeface="ＭＳ Ｐゴシック" pitchFamily="-110" charset="-128"/>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0000"/>
              </a:lnSpc>
              <a:buNone/>
            </a:pPr>
            <a:r>
              <a:rPr lang="en-US" sz="1000" i="1" dirty="0"/>
              <a:t>Sources: KPMG - Security and the IOT Ecosystem, 2015</a:t>
            </a:r>
          </a:p>
        </p:txBody>
      </p:sp>
      <p:sp>
        <p:nvSpPr>
          <p:cNvPr id="12" name="Slide Number Placeholder 3">
            <a:extLst>
              <a:ext uri="{FF2B5EF4-FFF2-40B4-BE49-F238E27FC236}">
                <a16:creationId xmlns:a16="http://schemas.microsoft.com/office/drawing/2014/main" id="{1722CAE1-2785-514E-A008-9B41B015E099}"/>
              </a:ext>
            </a:extLst>
          </p:cNvPr>
          <p:cNvSpPr txBox="1">
            <a:spLocks/>
          </p:cNvSpPr>
          <p:nvPr/>
        </p:nvSpPr>
        <p:spPr>
          <a:xfrm>
            <a:off x="9349800" y="6565039"/>
            <a:ext cx="2743200" cy="29296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64BD535-71E2-594A-8812-64BF56CF7653}" type="slidenum">
              <a:rPr lang="en-US" smtClean="0">
                <a:solidFill>
                  <a:schemeClr val="tx1"/>
                </a:solidFill>
                <a:latin typeface="Calibri" panose="020F0502020204030204"/>
              </a:rPr>
              <a:pPr/>
              <a:t>17</a:t>
            </a:fld>
            <a:endParaRPr lang="en-US" dirty="0">
              <a:solidFill>
                <a:schemeClr val="tx1"/>
              </a:solidFill>
              <a:latin typeface="Calibri" panose="020F0502020204030204"/>
            </a:endParaRPr>
          </a:p>
        </p:txBody>
      </p:sp>
      <p:sp>
        <p:nvSpPr>
          <p:cNvPr id="13" name="Title 1">
            <a:extLst>
              <a:ext uri="{FF2B5EF4-FFF2-40B4-BE49-F238E27FC236}">
                <a16:creationId xmlns:a16="http://schemas.microsoft.com/office/drawing/2014/main" id="{51D52F06-F123-5D4B-8A97-69604159746B}"/>
              </a:ext>
            </a:extLst>
          </p:cNvPr>
          <p:cNvSpPr txBox="1">
            <a:spLocks/>
          </p:cNvSpPr>
          <p:nvPr/>
        </p:nvSpPr>
        <p:spPr>
          <a:xfrm>
            <a:off x="424542" y="454816"/>
            <a:ext cx="11381015" cy="96805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3200" b="1" dirty="0">
                <a:solidFill>
                  <a:srgbClr val="00477F"/>
                </a:solidFill>
                <a:latin typeface="Arial" panose="020B0604020202020204" pitchFamily="34" charset="0"/>
                <a:cs typeface="Arial" panose="020B0604020202020204" pitchFamily="34" charset="0"/>
              </a:rPr>
              <a:t>What could possibly go wrong?</a:t>
            </a:r>
            <a:br>
              <a:rPr lang="en-US" sz="3200" b="1" dirty="0">
                <a:solidFill>
                  <a:srgbClr val="00477F"/>
                </a:solidFill>
                <a:latin typeface="Arial" panose="020B0604020202020204" pitchFamily="34" charset="0"/>
                <a:cs typeface="Arial" panose="020B0604020202020204" pitchFamily="34" charset="0"/>
              </a:rPr>
            </a:br>
            <a:r>
              <a:rPr lang="en-US" sz="3200" b="1" dirty="0">
                <a:solidFill>
                  <a:srgbClr val="00477F"/>
                </a:solidFill>
                <a:latin typeface="Arial" panose="020B0604020202020204" pitchFamily="34" charset="0"/>
                <a:cs typeface="Arial" panose="020B0604020202020204" pitchFamily="34" charset="0"/>
              </a:rPr>
              <a:t>We need to protect the humans. </a:t>
            </a:r>
          </a:p>
        </p:txBody>
      </p:sp>
    </p:spTree>
    <p:extLst>
      <p:ext uri="{BB962C8B-B14F-4D97-AF65-F5344CB8AC3E}">
        <p14:creationId xmlns:p14="http://schemas.microsoft.com/office/powerpoint/2010/main" val="190587712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602107" y="11634637"/>
            <a:ext cx="32397280" cy="27466888"/>
            <a:chOff x="-1201580" y="8725978"/>
            <a:chExt cx="24297960" cy="20600166"/>
          </a:xfrm>
        </p:grpSpPr>
        <p:grpSp>
          <p:nvGrpSpPr>
            <p:cNvPr id="4" name="Group 3"/>
            <p:cNvGrpSpPr/>
            <p:nvPr/>
          </p:nvGrpSpPr>
          <p:grpSpPr>
            <a:xfrm>
              <a:off x="2857438" y="13426937"/>
              <a:ext cx="3667110" cy="2767184"/>
              <a:chOff x="2897195" y="14217374"/>
              <a:chExt cx="3667110" cy="2767184"/>
            </a:xfrm>
          </p:grpSpPr>
          <p:sp>
            <p:nvSpPr>
              <p:cNvPr id="65" name="TextBox 64"/>
              <p:cNvSpPr txBox="1"/>
              <p:nvPr/>
            </p:nvSpPr>
            <p:spPr>
              <a:xfrm>
                <a:off x="2897195" y="16088159"/>
                <a:ext cx="3667110" cy="896399"/>
              </a:xfrm>
              <a:prstGeom prst="rect">
                <a:avLst/>
              </a:prstGeom>
              <a:noFill/>
            </p:spPr>
            <p:txBody>
              <a:bodyPr wrap="none" rtlCol="0">
                <a:spAutoFit/>
              </a:bodyPr>
              <a:lstStyle/>
              <a:p>
                <a:pPr algn="ctr">
                  <a:lnSpc>
                    <a:spcPts val="4267"/>
                  </a:lnSpc>
                </a:pPr>
                <a:r>
                  <a:rPr lang="en-US" sz="5333" dirty="0"/>
                  <a:t>Environmental</a:t>
                </a:r>
              </a:p>
              <a:p>
                <a:pPr algn="ctr">
                  <a:lnSpc>
                    <a:spcPts val="4267"/>
                  </a:lnSpc>
                </a:pPr>
                <a:r>
                  <a:rPr lang="en-US" sz="5333" dirty="0"/>
                  <a:t>Senses</a:t>
                </a:r>
              </a:p>
            </p:txBody>
          </p:sp>
          <p:pic>
            <p:nvPicPr>
              <p:cNvPr id="66" name="Picture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5305" y="14217374"/>
                <a:ext cx="2758190" cy="1828800"/>
              </a:xfrm>
              <a:prstGeom prst="rect">
                <a:avLst/>
              </a:prstGeom>
            </p:spPr>
          </p:pic>
        </p:grpSp>
        <p:sp>
          <p:nvSpPr>
            <p:cNvPr id="6" name="Oval 5"/>
            <p:cNvSpPr/>
            <p:nvPr/>
          </p:nvSpPr>
          <p:spPr>
            <a:xfrm>
              <a:off x="9250680" y="16992602"/>
              <a:ext cx="3474720" cy="3474720"/>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867" dirty="0">
                  <a:solidFill>
                    <a:schemeClr val="tx1"/>
                  </a:solidFill>
                </a:rPr>
                <a:t>Network Platforms</a:t>
              </a:r>
            </a:p>
          </p:txBody>
        </p:sp>
        <p:cxnSp>
          <p:nvCxnSpPr>
            <p:cNvPr id="7" name="Straight Connector 6"/>
            <p:cNvCxnSpPr/>
            <p:nvPr/>
          </p:nvCxnSpPr>
          <p:spPr>
            <a:xfrm flipV="1">
              <a:off x="7639665" y="20323278"/>
              <a:ext cx="2507225" cy="43065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11562735" y="13397948"/>
              <a:ext cx="2749613" cy="3651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8" idx="5"/>
            </p:cNvCxnSpPr>
            <p:nvPr/>
          </p:nvCxnSpPr>
          <p:spPr>
            <a:xfrm>
              <a:off x="12216539" y="19958461"/>
              <a:ext cx="4242661" cy="23116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6902557" y="11221544"/>
              <a:ext cx="3199433" cy="2608388"/>
              <a:chOff x="5590592" y="11460083"/>
              <a:chExt cx="3199433" cy="2608388"/>
            </a:xfrm>
          </p:grpSpPr>
          <p:pic>
            <p:nvPicPr>
              <p:cNvPr id="63" name="Picture 6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4729" y="12239864"/>
                <a:ext cx="2944368" cy="1828607"/>
              </a:xfrm>
              <a:prstGeom prst="rect">
                <a:avLst/>
              </a:prstGeom>
            </p:spPr>
          </p:pic>
          <p:sp>
            <p:nvSpPr>
              <p:cNvPr id="64" name="TextBox 63"/>
              <p:cNvSpPr txBox="1"/>
              <p:nvPr/>
            </p:nvSpPr>
            <p:spPr>
              <a:xfrm>
                <a:off x="5590592" y="11460083"/>
                <a:ext cx="3199433" cy="896399"/>
              </a:xfrm>
              <a:prstGeom prst="rect">
                <a:avLst/>
              </a:prstGeom>
              <a:noFill/>
            </p:spPr>
            <p:txBody>
              <a:bodyPr wrap="none" rtlCol="0">
                <a:spAutoFit/>
              </a:bodyPr>
              <a:lstStyle/>
              <a:p>
                <a:pPr algn="ctr">
                  <a:lnSpc>
                    <a:spcPts val="4267"/>
                  </a:lnSpc>
                </a:pPr>
                <a:r>
                  <a:rPr lang="en-US" sz="5333" dirty="0"/>
                  <a:t>Emergency</a:t>
                </a:r>
              </a:p>
              <a:p>
                <a:pPr algn="ctr">
                  <a:lnSpc>
                    <a:spcPts val="4267"/>
                  </a:lnSpc>
                </a:pPr>
                <a:r>
                  <a:rPr lang="en-US" sz="5333" dirty="0"/>
                  <a:t>Notifications</a:t>
                </a:r>
              </a:p>
            </p:txBody>
          </p:sp>
        </p:grpSp>
        <p:sp>
          <p:nvSpPr>
            <p:cNvPr id="11" name="Cloud 10"/>
            <p:cNvSpPr/>
            <p:nvPr/>
          </p:nvSpPr>
          <p:spPr>
            <a:xfrm>
              <a:off x="5404301" y="24610144"/>
              <a:ext cx="2758440" cy="1828800"/>
            </a:xfrm>
            <a:prstGeom prst="cloud">
              <a:avLst/>
            </a:prstGeom>
            <a:solidFill>
              <a:schemeClr val="accent6">
                <a:lumMod val="40000"/>
                <a:lumOff val="60000"/>
                <a:alpha val="50196"/>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867" dirty="0">
                  <a:solidFill>
                    <a:schemeClr val="tx1"/>
                  </a:solidFill>
                </a:rPr>
                <a:t>Mobile Device</a:t>
              </a:r>
            </a:p>
          </p:txBody>
        </p:sp>
        <p:sp>
          <p:nvSpPr>
            <p:cNvPr id="12" name="Cloud 11"/>
            <p:cNvSpPr/>
            <p:nvPr/>
          </p:nvSpPr>
          <p:spPr>
            <a:xfrm>
              <a:off x="13180131" y="11732839"/>
              <a:ext cx="4233226" cy="1828800"/>
            </a:xfrm>
            <a:prstGeom prst="cloud">
              <a:avLst/>
            </a:prstGeom>
            <a:solidFill>
              <a:schemeClr val="accent5">
                <a:lumMod val="40000"/>
                <a:lumOff val="60000"/>
                <a:alpha val="50196"/>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867" dirty="0">
                  <a:solidFill>
                    <a:schemeClr val="tx1"/>
                  </a:solidFill>
                </a:rPr>
                <a:t>Buildings &amp; Facilities</a:t>
              </a:r>
            </a:p>
          </p:txBody>
        </p:sp>
        <p:sp>
          <p:nvSpPr>
            <p:cNvPr id="13" name="Cloud 12"/>
            <p:cNvSpPr/>
            <p:nvPr/>
          </p:nvSpPr>
          <p:spPr>
            <a:xfrm>
              <a:off x="16154892" y="21914139"/>
              <a:ext cx="2697480" cy="1828800"/>
            </a:xfrm>
            <a:prstGeom prst="cloud">
              <a:avLst/>
            </a:prstGeom>
            <a:solidFill>
              <a:schemeClr val="accent2">
                <a:lumMod val="40000"/>
                <a:lumOff val="60000"/>
                <a:alpha val="50196"/>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867" dirty="0">
                  <a:solidFill>
                    <a:schemeClr val="tx1"/>
                  </a:solidFill>
                </a:rPr>
                <a:t>Data</a:t>
              </a:r>
            </a:p>
            <a:p>
              <a:pPr algn="ctr"/>
              <a:r>
                <a:rPr lang="en-US" sz="5867" dirty="0">
                  <a:solidFill>
                    <a:schemeClr val="tx1"/>
                  </a:solidFill>
                </a:rPr>
                <a:t>Center</a:t>
              </a:r>
            </a:p>
          </p:txBody>
        </p:sp>
        <p:grpSp>
          <p:nvGrpSpPr>
            <p:cNvPr id="14" name="Group 13"/>
            <p:cNvGrpSpPr/>
            <p:nvPr/>
          </p:nvGrpSpPr>
          <p:grpSpPr>
            <a:xfrm>
              <a:off x="13106031" y="17552684"/>
              <a:ext cx="2724912" cy="2710100"/>
              <a:chOff x="13106031" y="17552684"/>
              <a:chExt cx="2724912" cy="2710100"/>
            </a:xfrm>
          </p:grpSpPr>
          <p:sp>
            <p:nvSpPr>
              <p:cNvPr id="61" name="TextBox 60"/>
              <p:cNvSpPr txBox="1"/>
              <p:nvPr/>
            </p:nvSpPr>
            <p:spPr>
              <a:xfrm>
                <a:off x="13281882" y="19366385"/>
                <a:ext cx="2339823" cy="896399"/>
              </a:xfrm>
              <a:prstGeom prst="rect">
                <a:avLst/>
              </a:prstGeom>
              <a:noFill/>
            </p:spPr>
            <p:txBody>
              <a:bodyPr wrap="none" rtlCol="0">
                <a:spAutoFit/>
              </a:bodyPr>
              <a:lstStyle/>
              <a:p>
                <a:pPr algn="ctr">
                  <a:lnSpc>
                    <a:spcPts val="4267"/>
                  </a:lnSpc>
                </a:pPr>
                <a:r>
                  <a:rPr lang="en-US" sz="5333" dirty="0"/>
                  <a:t>Content </a:t>
                </a:r>
              </a:p>
              <a:p>
                <a:pPr algn="ctr">
                  <a:lnSpc>
                    <a:spcPts val="4267"/>
                  </a:lnSpc>
                </a:pPr>
                <a:r>
                  <a:rPr lang="en-US" sz="5333" dirty="0"/>
                  <a:t>Delivery</a:t>
                </a:r>
              </a:p>
            </p:txBody>
          </p:sp>
          <p:pic>
            <p:nvPicPr>
              <p:cNvPr id="62" name="Picture 6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06031" y="17552684"/>
                <a:ext cx="2724912" cy="1830233"/>
              </a:xfrm>
              <a:prstGeom prst="rect">
                <a:avLst/>
              </a:prstGeom>
            </p:spPr>
          </p:pic>
        </p:grpSp>
        <p:grpSp>
          <p:nvGrpSpPr>
            <p:cNvPr id="15" name="Group 14"/>
            <p:cNvGrpSpPr/>
            <p:nvPr/>
          </p:nvGrpSpPr>
          <p:grpSpPr>
            <a:xfrm>
              <a:off x="8458817" y="20599328"/>
              <a:ext cx="6851876" cy="2498953"/>
              <a:chOff x="8458817" y="20758356"/>
              <a:chExt cx="6851876" cy="2498953"/>
            </a:xfrm>
          </p:grpSpPr>
          <p:pic>
            <p:nvPicPr>
              <p:cNvPr id="59" name="Picture 5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35381" y="20758356"/>
                <a:ext cx="3255264" cy="1828443"/>
              </a:xfrm>
              <a:prstGeom prst="rect">
                <a:avLst/>
              </a:prstGeom>
            </p:spPr>
          </p:pic>
          <p:sp>
            <p:nvSpPr>
              <p:cNvPr id="60" name="TextBox 59"/>
              <p:cNvSpPr txBox="1"/>
              <p:nvPr/>
            </p:nvSpPr>
            <p:spPr>
              <a:xfrm>
                <a:off x="8458817" y="22572554"/>
                <a:ext cx="6851876" cy="684755"/>
              </a:xfrm>
              <a:prstGeom prst="rect">
                <a:avLst/>
              </a:prstGeom>
              <a:noFill/>
            </p:spPr>
            <p:txBody>
              <a:bodyPr wrap="none" rtlCol="0">
                <a:spAutoFit/>
              </a:bodyPr>
              <a:lstStyle/>
              <a:p>
                <a:pPr algn="ctr"/>
                <a:r>
                  <a:rPr lang="en-US" sz="5333" dirty="0"/>
                  <a:t>Inter-Server Copper &amp; Fiber</a:t>
                </a:r>
              </a:p>
            </p:txBody>
          </p:sp>
        </p:grpSp>
        <p:grpSp>
          <p:nvGrpSpPr>
            <p:cNvPr id="16" name="Group 15"/>
            <p:cNvGrpSpPr/>
            <p:nvPr/>
          </p:nvGrpSpPr>
          <p:grpSpPr>
            <a:xfrm>
              <a:off x="8197768" y="23222779"/>
              <a:ext cx="4277854" cy="2361904"/>
              <a:chOff x="8833872" y="23461318"/>
              <a:chExt cx="4277854" cy="2361904"/>
            </a:xfrm>
          </p:grpSpPr>
          <p:sp>
            <p:nvSpPr>
              <p:cNvPr id="57" name="TextBox 56"/>
              <p:cNvSpPr txBox="1"/>
              <p:nvPr/>
            </p:nvSpPr>
            <p:spPr>
              <a:xfrm>
                <a:off x="8833872" y="25340397"/>
                <a:ext cx="4277854" cy="482825"/>
              </a:xfrm>
              <a:prstGeom prst="rect">
                <a:avLst/>
              </a:prstGeom>
              <a:noFill/>
            </p:spPr>
            <p:txBody>
              <a:bodyPr wrap="none" rtlCol="0">
                <a:spAutoFit/>
              </a:bodyPr>
              <a:lstStyle/>
              <a:p>
                <a:pPr algn="ctr">
                  <a:lnSpc>
                    <a:spcPts val="4267"/>
                  </a:lnSpc>
                </a:pPr>
                <a:r>
                  <a:rPr lang="en-US" sz="5333" dirty="0"/>
                  <a:t>Network Security</a:t>
                </a:r>
              </a:p>
            </p:txBody>
          </p:sp>
          <p:pic>
            <p:nvPicPr>
              <p:cNvPr id="58" name="Picture 5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89720" y="23461318"/>
                <a:ext cx="3566160" cy="1828509"/>
              </a:xfrm>
              <a:prstGeom prst="rect">
                <a:avLst/>
              </a:prstGeom>
            </p:spPr>
          </p:pic>
        </p:grpSp>
        <p:grpSp>
          <p:nvGrpSpPr>
            <p:cNvPr id="17" name="Group 16"/>
            <p:cNvGrpSpPr/>
            <p:nvPr/>
          </p:nvGrpSpPr>
          <p:grpSpPr>
            <a:xfrm>
              <a:off x="9332730" y="10712287"/>
              <a:ext cx="4949913" cy="2474178"/>
              <a:chOff x="8497843" y="10712286"/>
              <a:chExt cx="4949913" cy="2474178"/>
            </a:xfrm>
          </p:grpSpPr>
          <p:sp>
            <p:nvSpPr>
              <p:cNvPr id="55" name="TextBox 54"/>
              <p:cNvSpPr txBox="1"/>
              <p:nvPr/>
            </p:nvSpPr>
            <p:spPr>
              <a:xfrm>
                <a:off x="8497843" y="10712286"/>
                <a:ext cx="4949913" cy="684755"/>
              </a:xfrm>
              <a:prstGeom prst="rect">
                <a:avLst/>
              </a:prstGeom>
              <a:noFill/>
            </p:spPr>
            <p:txBody>
              <a:bodyPr wrap="none" rtlCol="0">
                <a:spAutoFit/>
              </a:bodyPr>
              <a:lstStyle/>
              <a:p>
                <a:pPr algn="ctr"/>
                <a:r>
                  <a:rPr lang="en-US" sz="5333" dirty="0"/>
                  <a:t>Augmented Reality</a:t>
                </a:r>
              </a:p>
            </p:txBody>
          </p:sp>
          <p:pic>
            <p:nvPicPr>
              <p:cNvPr id="56" name="Picture 55"/>
              <p:cNvPicPr>
                <a:picLocks noChangeAspect="1"/>
              </p:cNvPicPr>
              <p:nvPr/>
            </p:nvPicPr>
            <p:blipFill rotWithShape="1">
              <a:blip r:embed="rId8">
                <a:extLst>
                  <a:ext uri="{28A0092B-C50C-407E-A947-70E740481C1C}">
                    <a14:useLocalDpi xmlns:a14="http://schemas.microsoft.com/office/drawing/2010/main" val="0"/>
                  </a:ext>
                </a:extLst>
              </a:blip>
              <a:srcRect l="50362" t="11393"/>
              <a:stretch/>
            </p:blipFill>
            <p:spPr>
              <a:xfrm>
                <a:off x="9737033" y="11357664"/>
                <a:ext cx="2483797" cy="1828800"/>
              </a:xfrm>
              <a:prstGeom prst="rect">
                <a:avLst/>
              </a:prstGeom>
            </p:spPr>
          </p:pic>
        </p:grpSp>
        <p:grpSp>
          <p:nvGrpSpPr>
            <p:cNvPr id="18" name="Group 17"/>
            <p:cNvGrpSpPr/>
            <p:nvPr/>
          </p:nvGrpSpPr>
          <p:grpSpPr>
            <a:xfrm>
              <a:off x="9681453" y="13938526"/>
              <a:ext cx="2658894" cy="2334925"/>
              <a:chOff x="9681453" y="13938526"/>
              <a:chExt cx="2658894" cy="2334925"/>
            </a:xfrm>
          </p:grpSpPr>
          <p:sp>
            <p:nvSpPr>
              <p:cNvPr id="53" name="TextBox 52"/>
              <p:cNvSpPr txBox="1"/>
              <p:nvPr/>
            </p:nvSpPr>
            <p:spPr>
              <a:xfrm>
                <a:off x="9852410" y="15588696"/>
                <a:ext cx="2316980" cy="684755"/>
              </a:xfrm>
              <a:prstGeom prst="rect">
                <a:avLst/>
              </a:prstGeom>
              <a:noFill/>
            </p:spPr>
            <p:txBody>
              <a:bodyPr wrap="none" rtlCol="0">
                <a:spAutoFit/>
              </a:bodyPr>
              <a:lstStyle/>
              <a:p>
                <a:pPr algn="ctr"/>
                <a:r>
                  <a:rPr lang="en-US" sz="5333" dirty="0"/>
                  <a:t>Location</a:t>
                </a:r>
              </a:p>
            </p:txBody>
          </p:sp>
          <p:pic>
            <p:nvPicPr>
              <p:cNvPr id="54" name="Picture 5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81453" y="13938526"/>
                <a:ext cx="2658894" cy="1828800"/>
              </a:xfrm>
              <a:prstGeom prst="rect">
                <a:avLst/>
              </a:prstGeom>
            </p:spPr>
          </p:pic>
        </p:grpSp>
        <p:grpSp>
          <p:nvGrpSpPr>
            <p:cNvPr id="19" name="Group 18"/>
            <p:cNvGrpSpPr/>
            <p:nvPr/>
          </p:nvGrpSpPr>
          <p:grpSpPr>
            <a:xfrm>
              <a:off x="6425223" y="13945817"/>
              <a:ext cx="2833949" cy="2617693"/>
              <a:chOff x="6584249" y="14184356"/>
              <a:chExt cx="2833949" cy="2617693"/>
            </a:xfrm>
          </p:grpSpPr>
          <p:sp>
            <p:nvSpPr>
              <p:cNvPr id="51" name="TextBox 50"/>
              <p:cNvSpPr txBox="1"/>
              <p:nvPr/>
            </p:nvSpPr>
            <p:spPr>
              <a:xfrm>
                <a:off x="6584249" y="14184356"/>
                <a:ext cx="2833949" cy="896399"/>
              </a:xfrm>
              <a:prstGeom prst="rect">
                <a:avLst/>
              </a:prstGeom>
              <a:noFill/>
            </p:spPr>
            <p:txBody>
              <a:bodyPr wrap="none" rtlCol="0">
                <a:spAutoFit/>
              </a:bodyPr>
              <a:lstStyle/>
              <a:p>
                <a:pPr algn="ctr">
                  <a:lnSpc>
                    <a:spcPts val="4267"/>
                  </a:lnSpc>
                </a:pPr>
                <a:r>
                  <a:rPr lang="en-US" sz="5333" dirty="0"/>
                  <a:t>Social </a:t>
                </a:r>
              </a:p>
              <a:p>
                <a:pPr algn="ctr">
                  <a:lnSpc>
                    <a:spcPts val="4267"/>
                  </a:lnSpc>
                </a:pPr>
                <a:r>
                  <a:rPr lang="en-US" sz="5333" dirty="0"/>
                  <a:t>Interaction</a:t>
                </a:r>
              </a:p>
            </p:txBody>
          </p:sp>
          <p:pic>
            <p:nvPicPr>
              <p:cNvPr id="52" name="Picture 5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52844" y="14970539"/>
                <a:ext cx="2496312" cy="1831510"/>
              </a:xfrm>
              <a:prstGeom prst="rect">
                <a:avLst/>
              </a:prstGeom>
            </p:spPr>
          </p:pic>
        </p:grpSp>
        <p:grpSp>
          <p:nvGrpSpPr>
            <p:cNvPr id="20" name="Group 19"/>
            <p:cNvGrpSpPr/>
            <p:nvPr/>
          </p:nvGrpSpPr>
          <p:grpSpPr>
            <a:xfrm>
              <a:off x="2624792" y="19600240"/>
              <a:ext cx="2934938" cy="2334824"/>
              <a:chOff x="2953511" y="18886281"/>
              <a:chExt cx="2934938" cy="2334824"/>
            </a:xfrm>
          </p:grpSpPr>
          <p:sp>
            <p:nvSpPr>
              <p:cNvPr id="49" name="TextBox 48"/>
              <p:cNvSpPr txBox="1"/>
              <p:nvPr/>
            </p:nvSpPr>
            <p:spPr>
              <a:xfrm>
                <a:off x="2953511" y="20690190"/>
                <a:ext cx="2934938" cy="530915"/>
              </a:xfrm>
              <a:prstGeom prst="rect">
                <a:avLst/>
              </a:prstGeom>
              <a:noFill/>
            </p:spPr>
            <p:txBody>
              <a:bodyPr wrap="none" rtlCol="0">
                <a:spAutoFit/>
              </a:bodyPr>
              <a:lstStyle/>
              <a:p>
                <a:pPr algn="ctr">
                  <a:lnSpc>
                    <a:spcPts val="4800"/>
                  </a:lnSpc>
                </a:pPr>
                <a:r>
                  <a:rPr lang="en-US" sz="5333" dirty="0"/>
                  <a:t>User Senses</a:t>
                </a:r>
              </a:p>
            </p:txBody>
          </p:sp>
          <p:pic>
            <p:nvPicPr>
              <p:cNvPr id="50" name="Picture 49"/>
              <p:cNvPicPr>
                <a:picLocks noChangeAspect="1"/>
              </p:cNvPicPr>
              <p:nvPr/>
            </p:nvPicPr>
            <p:blipFill>
              <a:blip>
                <a:extLst>
                  <a:ext uri="{28A0092B-C50C-407E-A947-70E740481C1C}">
                    <a14:useLocalDpi xmlns:a14="http://schemas.microsoft.com/office/drawing/2010/main" val="0"/>
                  </a:ext>
                </a:extLst>
              </a:blip>
              <a:stretch>
                <a:fillRect/>
              </a:stretch>
            </p:blipFill>
            <p:spPr>
              <a:xfrm>
                <a:off x="3130031" y="18886281"/>
                <a:ext cx="2591837" cy="1828800"/>
              </a:xfrm>
              <a:prstGeom prst="rect">
                <a:avLst/>
              </a:prstGeom>
            </p:spPr>
          </p:pic>
        </p:grpSp>
        <p:grpSp>
          <p:nvGrpSpPr>
            <p:cNvPr id="21" name="Group 20"/>
            <p:cNvGrpSpPr/>
            <p:nvPr/>
          </p:nvGrpSpPr>
          <p:grpSpPr>
            <a:xfrm>
              <a:off x="4117588" y="16570741"/>
              <a:ext cx="3579512" cy="2755406"/>
              <a:chOff x="5718862" y="17008061"/>
              <a:chExt cx="3579512" cy="2755406"/>
            </a:xfrm>
          </p:grpSpPr>
          <p:sp>
            <p:nvSpPr>
              <p:cNvPr id="47" name="TextBox 46"/>
              <p:cNvSpPr txBox="1"/>
              <p:nvPr/>
            </p:nvSpPr>
            <p:spPr>
              <a:xfrm>
                <a:off x="5739467" y="18867068"/>
                <a:ext cx="3558907" cy="896399"/>
              </a:xfrm>
              <a:prstGeom prst="rect">
                <a:avLst/>
              </a:prstGeom>
              <a:noFill/>
            </p:spPr>
            <p:txBody>
              <a:bodyPr wrap="none" rtlCol="0">
                <a:spAutoFit/>
              </a:bodyPr>
              <a:lstStyle/>
              <a:p>
                <a:pPr algn="ctr">
                  <a:lnSpc>
                    <a:spcPts val="4267"/>
                  </a:lnSpc>
                </a:pPr>
                <a:r>
                  <a:rPr lang="en-US" sz="5333" dirty="0"/>
                  <a:t>Real-Time</a:t>
                </a:r>
              </a:p>
              <a:p>
                <a:pPr algn="ctr">
                  <a:lnSpc>
                    <a:spcPts val="4267"/>
                  </a:lnSpc>
                </a:pPr>
                <a:r>
                  <a:rPr lang="en-US" sz="5333" dirty="0"/>
                  <a:t>Collaboration</a:t>
                </a:r>
              </a:p>
            </p:txBody>
          </p:sp>
          <p:pic>
            <p:nvPicPr>
              <p:cNvPr id="48" name="Picture 4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18862" y="17008061"/>
                <a:ext cx="3423424" cy="1828800"/>
              </a:xfrm>
              <a:prstGeom prst="rect">
                <a:avLst/>
              </a:prstGeom>
            </p:spPr>
          </p:pic>
        </p:grpSp>
        <p:grpSp>
          <p:nvGrpSpPr>
            <p:cNvPr id="22" name="Group 21"/>
            <p:cNvGrpSpPr/>
            <p:nvPr/>
          </p:nvGrpSpPr>
          <p:grpSpPr>
            <a:xfrm>
              <a:off x="5581853" y="19572630"/>
              <a:ext cx="3469940" cy="2722337"/>
              <a:chOff x="3675230" y="22244878"/>
              <a:chExt cx="3469940" cy="2722337"/>
            </a:xfrm>
          </p:grpSpPr>
          <p:sp>
            <p:nvSpPr>
              <p:cNvPr id="45" name="TextBox 44"/>
              <p:cNvSpPr txBox="1"/>
              <p:nvPr/>
            </p:nvSpPr>
            <p:spPr>
              <a:xfrm>
                <a:off x="3675230" y="24070816"/>
                <a:ext cx="3469940" cy="896399"/>
              </a:xfrm>
              <a:prstGeom prst="rect">
                <a:avLst/>
              </a:prstGeom>
              <a:noFill/>
            </p:spPr>
            <p:txBody>
              <a:bodyPr wrap="none" rtlCol="0">
                <a:spAutoFit/>
              </a:bodyPr>
              <a:lstStyle/>
              <a:p>
                <a:pPr algn="ctr">
                  <a:lnSpc>
                    <a:spcPts val="4267"/>
                  </a:lnSpc>
                </a:pPr>
                <a:r>
                  <a:rPr lang="en-US" sz="5333" dirty="0"/>
                  <a:t>Media </a:t>
                </a:r>
              </a:p>
              <a:p>
                <a:pPr algn="ctr">
                  <a:lnSpc>
                    <a:spcPts val="4267"/>
                  </a:lnSpc>
                </a:pPr>
                <a:r>
                  <a:rPr lang="en-US" sz="5333" dirty="0"/>
                  <a:t>Consumption</a:t>
                </a:r>
              </a:p>
            </p:txBody>
          </p:sp>
          <p:pic>
            <p:nvPicPr>
              <p:cNvPr id="46" name="Picture 4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038600" y="22244878"/>
                <a:ext cx="2743200" cy="1828800"/>
              </a:xfrm>
              <a:prstGeom prst="rect">
                <a:avLst/>
              </a:prstGeom>
            </p:spPr>
          </p:pic>
        </p:grpSp>
        <p:grpSp>
          <p:nvGrpSpPr>
            <p:cNvPr id="23" name="Group 22"/>
            <p:cNvGrpSpPr/>
            <p:nvPr/>
          </p:nvGrpSpPr>
          <p:grpSpPr>
            <a:xfrm>
              <a:off x="14710354" y="13468800"/>
              <a:ext cx="3774110" cy="2481296"/>
              <a:chOff x="14538904" y="13779950"/>
              <a:chExt cx="3774110" cy="2481296"/>
            </a:xfrm>
          </p:grpSpPr>
          <p:sp>
            <p:nvSpPr>
              <p:cNvPr id="43" name="TextBox 42"/>
              <p:cNvSpPr txBox="1"/>
              <p:nvPr/>
            </p:nvSpPr>
            <p:spPr>
              <a:xfrm>
                <a:off x="14538904" y="13779950"/>
                <a:ext cx="3774110" cy="684755"/>
              </a:xfrm>
              <a:prstGeom prst="rect">
                <a:avLst/>
              </a:prstGeom>
              <a:noFill/>
            </p:spPr>
            <p:txBody>
              <a:bodyPr wrap="none" rtlCol="0">
                <a:spAutoFit/>
              </a:bodyPr>
              <a:lstStyle/>
              <a:p>
                <a:pPr algn="ctr"/>
                <a:r>
                  <a:rPr lang="en-US" sz="5333" dirty="0"/>
                  <a:t>Lecture Space</a:t>
                </a:r>
              </a:p>
            </p:txBody>
          </p:sp>
          <p:pic>
            <p:nvPicPr>
              <p:cNvPr id="44" name="Picture 4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643100" y="14432446"/>
                <a:ext cx="3556000" cy="1828800"/>
              </a:xfrm>
              <a:prstGeom prst="rect">
                <a:avLst/>
              </a:prstGeom>
            </p:spPr>
          </p:pic>
        </p:grpSp>
        <p:grpSp>
          <p:nvGrpSpPr>
            <p:cNvPr id="24" name="Group 23"/>
            <p:cNvGrpSpPr/>
            <p:nvPr/>
          </p:nvGrpSpPr>
          <p:grpSpPr>
            <a:xfrm>
              <a:off x="12423630" y="14502731"/>
              <a:ext cx="2458847" cy="2687264"/>
              <a:chOff x="13019977" y="14582243"/>
              <a:chExt cx="2458847" cy="2687264"/>
            </a:xfrm>
          </p:grpSpPr>
          <p:pic>
            <p:nvPicPr>
              <p:cNvPr id="41" name="Picture 40"/>
              <p:cNvPicPr>
                <a:picLocks noChangeAspect="1"/>
              </p:cNvPicPr>
              <p:nvPr/>
            </p:nvPicPr>
            <p:blipFill>
              <a:blip r:embed="rId14"/>
              <a:stretch>
                <a:fillRect/>
              </a:stretch>
            </p:blipFill>
            <p:spPr>
              <a:xfrm>
                <a:off x="13330903" y="14582243"/>
                <a:ext cx="1828800" cy="1828800"/>
              </a:xfrm>
              <a:prstGeom prst="rect">
                <a:avLst/>
              </a:prstGeom>
            </p:spPr>
          </p:pic>
          <p:sp>
            <p:nvSpPr>
              <p:cNvPr id="42" name="TextBox 41"/>
              <p:cNvSpPr txBox="1"/>
              <p:nvPr/>
            </p:nvSpPr>
            <p:spPr>
              <a:xfrm>
                <a:off x="13019977" y="16373108"/>
                <a:ext cx="2458847" cy="896399"/>
              </a:xfrm>
              <a:prstGeom prst="rect">
                <a:avLst/>
              </a:prstGeom>
              <a:noFill/>
            </p:spPr>
            <p:txBody>
              <a:bodyPr wrap="none" rtlCol="0">
                <a:spAutoFit/>
              </a:bodyPr>
              <a:lstStyle/>
              <a:p>
                <a:pPr algn="ctr">
                  <a:lnSpc>
                    <a:spcPts val="4267"/>
                  </a:lnSpc>
                </a:pPr>
                <a:r>
                  <a:rPr lang="en-US" sz="5333" dirty="0"/>
                  <a:t>Location </a:t>
                </a:r>
              </a:p>
              <a:p>
                <a:pPr algn="ctr">
                  <a:lnSpc>
                    <a:spcPts val="4267"/>
                  </a:lnSpc>
                </a:pPr>
                <a:r>
                  <a:rPr lang="en-US" sz="5333" dirty="0"/>
                  <a:t>Support</a:t>
                </a:r>
              </a:p>
            </p:txBody>
          </p:sp>
        </p:grpSp>
        <p:grpSp>
          <p:nvGrpSpPr>
            <p:cNvPr id="25" name="Group 24"/>
            <p:cNvGrpSpPr/>
            <p:nvPr/>
          </p:nvGrpSpPr>
          <p:grpSpPr>
            <a:xfrm>
              <a:off x="3508875" y="22368860"/>
              <a:ext cx="3845042" cy="2414495"/>
              <a:chOff x="3906779" y="19741066"/>
              <a:chExt cx="3845042" cy="2414495"/>
            </a:xfrm>
          </p:grpSpPr>
          <p:pic>
            <p:nvPicPr>
              <p:cNvPr id="39" name="Picture 3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932257" y="19741066"/>
                <a:ext cx="3794760" cy="1828384"/>
              </a:xfrm>
              <a:prstGeom prst="rect">
                <a:avLst/>
              </a:prstGeom>
            </p:spPr>
          </p:pic>
          <p:sp>
            <p:nvSpPr>
              <p:cNvPr id="40" name="TextBox 39"/>
              <p:cNvSpPr txBox="1"/>
              <p:nvPr/>
            </p:nvSpPr>
            <p:spPr>
              <a:xfrm>
                <a:off x="3906779" y="21470806"/>
                <a:ext cx="3845042" cy="684755"/>
              </a:xfrm>
              <a:prstGeom prst="rect">
                <a:avLst/>
              </a:prstGeom>
              <a:noFill/>
            </p:spPr>
            <p:txBody>
              <a:bodyPr wrap="none" rtlCol="0">
                <a:spAutoFit/>
              </a:bodyPr>
              <a:lstStyle/>
              <a:p>
                <a:pPr algn="ctr"/>
                <a:r>
                  <a:rPr lang="en-US" sz="5333" dirty="0"/>
                  <a:t>Authentication</a:t>
                </a:r>
              </a:p>
            </p:txBody>
          </p:sp>
        </p:grpSp>
        <p:grpSp>
          <p:nvGrpSpPr>
            <p:cNvPr id="26" name="Group 25"/>
            <p:cNvGrpSpPr/>
            <p:nvPr/>
          </p:nvGrpSpPr>
          <p:grpSpPr>
            <a:xfrm>
              <a:off x="15713112" y="16096146"/>
              <a:ext cx="3701975" cy="2395379"/>
              <a:chOff x="15713112" y="16096146"/>
              <a:chExt cx="3701975" cy="2395379"/>
            </a:xfrm>
          </p:grpSpPr>
          <p:pic>
            <p:nvPicPr>
              <p:cNvPr id="37" name="Picture 3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6192500" y="16096146"/>
                <a:ext cx="2743200" cy="1828800"/>
              </a:xfrm>
              <a:prstGeom prst="rect">
                <a:avLst/>
              </a:prstGeom>
            </p:spPr>
          </p:pic>
          <p:sp>
            <p:nvSpPr>
              <p:cNvPr id="38" name="TextBox 37"/>
              <p:cNvSpPr txBox="1"/>
              <p:nvPr/>
            </p:nvSpPr>
            <p:spPr>
              <a:xfrm>
                <a:off x="15713112" y="17806770"/>
                <a:ext cx="3701975" cy="684755"/>
              </a:xfrm>
              <a:prstGeom prst="rect">
                <a:avLst/>
              </a:prstGeom>
              <a:noFill/>
            </p:spPr>
            <p:txBody>
              <a:bodyPr wrap="none" rtlCol="0">
                <a:spAutoFit/>
              </a:bodyPr>
              <a:lstStyle/>
              <a:p>
                <a:pPr algn="ctr"/>
                <a:r>
                  <a:rPr lang="en-US" sz="5333" dirty="0"/>
                  <a:t>Water Systems</a:t>
                </a:r>
              </a:p>
            </p:txBody>
          </p:sp>
        </p:grpSp>
        <p:grpSp>
          <p:nvGrpSpPr>
            <p:cNvPr id="27" name="Group 26"/>
            <p:cNvGrpSpPr/>
            <p:nvPr/>
          </p:nvGrpSpPr>
          <p:grpSpPr>
            <a:xfrm>
              <a:off x="15704697" y="19253753"/>
              <a:ext cx="3718807" cy="2746155"/>
              <a:chOff x="15704697" y="19120403"/>
              <a:chExt cx="3718807" cy="2746155"/>
            </a:xfrm>
          </p:grpSpPr>
          <p:sp>
            <p:nvSpPr>
              <p:cNvPr id="35" name="TextBox 34"/>
              <p:cNvSpPr txBox="1"/>
              <p:nvPr/>
            </p:nvSpPr>
            <p:spPr>
              <a:xfrm>
                <a:off x="15704697" y="20970159"/>
                <a:ext cx="3718807" cy="896399"/>
              </a:xfrm>
              <a:prstGeom prst="rect">
                <a:avLst/>
              </a:prstGeom>
              <a:noFill/>
            </p:spPr>
            <p:txBody>
              <a:bodyPr wrap="none" rtlCol="0">
                <a:spAutoFit/>
              </a:bodyPr>
              <a:lstStyle/>
              <a:p>
                <a:pPr algn="ctr">
                  <a:lnSpc>
                    <a:spcPts val="4267"/>
                  </a:lnSpc>
                </a:pPr>
                <a:r>
                  <a:rPr lang="en-US" sz="5333" dirty="0"/>
                  <a:t>HVAC Sensors </a:t>
                </a:r>
              </a:p>
              <a:p>
                <a:pPr algn="ctr">
                  <a:lnSpc>
                    <a:spcPts val="4267"/>
                  </a:lnSpc>
                </a:pPr>
                <a:r>
                  <a:rPr lang="en-US" sz="5333" dirty="0"/>
                  <a:t>&amp; Controls</a:t>
                </a:r>
              </a:p>
            </p:txBody>
          </p:sp>
          <p:pic>
            <p:nvPicPr>
              <p:cNvPr id="36" name="Picture 3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5938500" y="19120403"/>
                <a:ext cx="3251200" cy="1828800"/>
              </a:xfrm>
              <a:prstGeom prst="rect">
                <a:avLst/>
              </a:prstGeom>
            </p:spPr>
          </p:pic>
        </p:grpSp>
        <p:grpSp>
          <p:nvGrpSpPr>
            <p:cNvPr id="28" name="Group 27"/>
            <p:cNvGrpSpPr/>
            <p:nvPr/>
          </p:nvGrpSpPr>
          <p:grpSpPr>
            <a:xfrm>
              <a:off x="12617704" y="23222225"/>
              <a:ext cx="3293209" cy="2380236"/>
              <a:chOff x="13174295" y="23421009"/>
              <a:chExt cx="3293209" cy="2380236"/>
            </a:xfrm>
          </p:grpSpPr>
          <p:sp>
            <p:nvSpPr>
              <p:cNvPr id="33" name="TextBox 32"/>
              <p:cNvSpPr txBox="1"/>
              <p:nvPr/>
            </p:nvSpPr>
            <p:spPr>
              <a:xfrm>
                <a:off x="13174295" y="25116490"/>
                <a:ext cx="3293209" cy="684755"/>
              </a:xfrm>
              <a:prstGeom prst="rect">
                <a:avLst/>
              </a:prstGeom>
              <a:noFill/>
            </p:spPr>
            <p:txBody>
              <a:bodyPr wrap="none" rtlCol="0">
                <a:spAutoFit/>
              </a:bodyPr>
              <a:lstStyle/>
              <a:p>
                <a:pPr algn="ctr"/>
                <a:r>
                  <a:rPr lang="en-US" sz="5333" dirty="0"/>
                  <a:t>Connectivity</a:t>
                </a:r>
              </a:p>
            </p:txBody>
          </p:sp>
          <p:pic>
            <p:nvPicPr>
              <p:cNvPr id="34" name="Picture 33"/>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3603357" y="23421009"/>
                <a:ext cx="2438400" cy="1828800"/>
              </a:xfrm>
              <a:prstGeom prst="rect">
                <a:avLst/>
              </a:prstGeom>
            </p:spPr>
          </p:pic>
        </p:grpSp>
        <p:grpSp>
          <p:nvGrpSpPr>
            <p:cNvPr id="29" name="Group 28"/>
            <p:cNvGrpSpPr/>
            <p:nvPr/>
          </p:nvGrpSpPr>
          <p:grpSpPr>
            <a:xfrm>
              <a:off x="9981284" y="25869380"/>
              <a:ext cx="2745032" cy="2204798"/>
              <a:chOff x="9981284" y="25869380"/>
              <a:chExt cx="2745032" cy="2204798"/>
            </a:xfrm>
          </p:grpSpPr>
          <p:sp>
            <p:nvSpPr>
              <p:cNvPr id="31" name="TextBox 30"/>
              <p:cNvSpPr txBox="1"/>
              <p:nvPr/>
            </p:nvSpPr>
            <p:spPr>
              <a:xfrm>
                <a:off x="10253356" y="25869380"/>
                <a:ext cx="2213587" cy="482824"/>
              </a:xfrm>
              <a:prstGeom prst="rect">
                <a:avLst/>
              </a:prstGeom>
              <a:noFill/>
            </p:spPr>
            <p:txBody>
              <a:bodyPr wrap="none" rtlCol="0">
                <a:spAutoFit/>
              </a:bodyPr>
              <a:lstStyle/>
              <a:p>
                <a:pPr algn="ctr">
                  <a:lnSpc>
                    <a:spcPts val="4267"/>
                  </a:lnSpc>
                </a:pPr>
                <a:r>
                  <a:rPr lang="en-US" sz="5333" dirty="0"/>
                  <a:t>Vehicles</a:t>
                </a:r>
              </a:p>
            </p:txBody>
          </p:sp>
          <p:pic>
            <p:nvPicPr>
              <p:cNvPr id="32" name="Picture 3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981284" y="26245378"/>
                <a:ext cx="2745032" cy="1828800"/>
              </a:xfrm>
              <a:prstGeom prst="rect">
                <a:avLst/>
              </a:prstGeom>
            </p:spPr>
          </p:pic>
        </p:grpSp>
        <p:pic>
          <p:nvPicPr>
            <p:cNvPr id="30" name="Picture 29"/>
            <p:cNvPicPr>
              <a:picLocks noChangeAspect="1"/>
            </p:cNvPicPr>
            <p:nvPr/>
          </p:nvPicPr>
          <p:blipFill>
            <a:blip r:embed="rId20"/>
            <a:stretch>
              <a:fillRect/>
            </a:stretch>
          </p:blipFill>
          <p:spPr>
            <a:xfrm>
              <a:off x="-1201580" y="8725978"/>
              <a:ext cx="24297960" cy="20600166"/>
            </a:xfrm>
            <a:prstGeom prst="rect">
              <a:avLst/>
            </a:prstGeom>
          </p:spPr>
        </p:pic>
      </p:grpSp>
      <p:grpSp>
        <p:nvGrpSpPr>
          <p:cNvPr id="67" name="Group 66"/>
          <p:cNvGrpSpPr/>
          <p:nvPr/>
        </p:nvGrpSpPr>
        <p:grpSpPr>
          <a:xfrm>
            <a:off x="-1398907" y="11837837"/>
            <a:ext cx="32397280" cy="27466888"/>
            <a:chOff x="-1201580" y="8725978"/>
            <a:chExt cx="24297960" cy="20600166"/>
          </a:xfrm>
        </p:grpSpPr>
        <p:grpSp>
          <p:nvGrpSpPr>
            <p:cNvPr id="68" name="Group 67"/>
            <p:cNvGrpSpPr/>
            <p:nvPr/>
          </p:nvGrpSpPr>
          <p:grpSpPr>
            <a:xfrm>
              <a:off x="2857438" y="13426937"/>
              <a:ext cx="3667110" cy="2767184"/>
              <a:chOff x="2897195" y="14217374"/>
              <a:chExt cx="3667110" cy="2767184"/>
            </a:xfrm>
          </p:grpSpPr>
          <p:sp>
            <p:nvSpPr>
              <p:cNvPr id="128" name="TextBox 127"/>
              <p:cNvSpPr txBox="1"/>
              <p:nvPr/>
            </p:nvSpPr>
            <p:spPr>
              <a:xfrm>
                <a:off x="2897195" y="16088159"/>
                <a:ext cx="3667110" cy="896399"/>
              </a:xfrm>
              <a:prstGeom prst="rect">
                <a:avLst/>
              </a:prstGeom>
              <a:noFill/>
            </p:spPr>
            <p:txBody>
              <a:bodyPr wrap="none" rtlCol="0">
                <a:spAutoFit/>
              </a:bodyPr>
              <a:lstStyle/>
              <a:p>
                <a:pPr algn="ctr">
                  <a:lnSpc>
                    <a:spcPts val="4267"/>
                  </a:lnSpc>
                </a:pPr>
                <a:r>
                  <a:rPr lang="en-US" sz="5333" dirty="0"/>
                  <a:t>Environmental</a:t>
                </a:r>
              </a:p>
              <a:p>
                <a:pPr algn="ctr">
                  <a:lnSpc>
                    <a:spcPts val="4267"/>
                  </a:lnSpc>
                </a:pPr>
                <a:r>
                  <a:rPr lang="en-US" sz="5333" dirty="0"/>
                  <a:t>Senses</a:t>
                </a:r>
              </a:p>
            </p:txBody>
          </p:sp>
          <p:pic>
            <p:nvPicPr>
              <p:cNvPr id="129" name="Picture 1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5305" y="14217374"/>
                <a:ext cx="2758190" cy="1828800"/>
              </a:xfrm>
              <a:prstGeom prst="rect">
                <a:avLst/>
              </a:prstGeom>
            </p:spPr>
          </p:pic>
        </p:grpSp>
        <p:sp>
          <p:nvSpPr>
            <p:cNvPr id="69" name="Oval 68"/>
            <p:cNvSpPr/>
            <p:nvPr/>
          </p:nvSpPr>
          <p:spPr>
            <a:xfrm>
              <a:off x="9250680" y="16992602"/>
              <a:ext cx="3474720" cy="3474720"/>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867" dirty="0">
                  <a:solidFill>
                    <a:schemeClr val="tx1"/>
                  </a:solidFill>
                </a:rPr>
                <a:t>Network Platforms</a:t>
              </a:r>
            </a:p>
          </p:txBody>
        </p:sp>
        <p:cxnSp>
          <p:nvCxnSpPr>
            <p:cNvPr id="70" name="Straight Connector 69"/>
            <p:cNvCxnSpPr/>
            <p:nvPr/>
          </p:nvCxnSpPr>
          <p:spPr>
            <a:xfrm flipV="1">
              <a:off x="7639665" y="20323278"/>
              <a:ext cx="2507225" cy="43065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11562735" y="13397948"/>
              <a:ext cx="2749613" cy="3651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71" idx="5"/>
            </p:cNvCxnSpPr>
            <p:nvPr/>
          </p:nvCxnSpPr>
          <p:spPr>
            <a:xfrm>
              <a:off x="12216539" y="19958461"/>
              <a:ext cx="4242661" cy="23116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3" name="Group 72"/>
            <p:cNvGrpSpPr/>
            <p:nvPr/>
          </p:nvGrpSpPr>
          <p:grpSpPr>
            <a:xfrm>
              <a:off x="6902557" y="11221544"/>
              <a:ext cx="3199433" cy="2608388"/>
              <a:chOff x="5590592" y="11460083"/>
              <a:chExt cx="3199433" cy="2608388"/>
            </a:xfrm>
          </p:grpSpPr>
          <p:pic>
            <p:nvPicPr>
              <p:cNvPr id="126" name="Picture 1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4729" y="12239864"/>
                <a:ext cx="2944368" cy="1828607"/>
              </a:xfrm>
              <a:prstGeom prst="rect">
                <a:avLst/>
              </a:prstGeom>
            </p:spPr>
          </p:pic>
          <p:sp>
            <p:nvSpPr>
              <p:cNvPr id="127" name="TextBox 126"/>
              <p:cNvSpPr txBox="1"/>
              <p:nvPr/>
            </p:nvSpPr>
            <p:spPr>
              <a:xfrm>
                <a:off x="5590592" y="11460083"/>
                <a:ext cx="3199433" cy="896399"/>
              </a:xfrm>
              <a:prstGeom prst="rect">
                <a:avLst/>
              </a:prstGeom>
              <a:noFill/>
            </p:spPr>
            <p:txBody>
              <a:bodyPr wrap="none" rtlCol="0">
                <a:spAutoFit/>
              </a:bodyPr>
              <a:lstStyle/>
              <a:p>
                <a:pPr algn="ctr">
                  <a:lnSpc>
                    <a:spcPts val="4267"/>
                  </a:lnSpc>
                </a:pPr>
                <a:r>
                  <a:rPr lang="en-US" sz="5333" dirty="0"/>
                  <a:t>Emergency</a:t>
                </a:r>
              </a:p>
              <a:p>
                <a:pPr algn="ctr">
                  <a:lnSpc>
                    <a:spcPts val="4267"/>
                  </a:lnSpc>
                </a:pPr>
                <a:r>
                  <a:rPr lang="en-US" sz="5333" dirty="0"/>
                  <a:t>Notifications</a:t>
                </a:r>
              </a:p>
            </p:txBody>
          </p:sp>
        </p:grpSp>
        <p:sp>
          <p:nvSpPr>
            <p:cNvPr id="74" name="Cloud 73"/>
            <p:cNvSpPr/>
            <p:nvPr/>
          </p:nvSpPr>
          <p:spPr>
            <a:xfrm>
              <a:off x="5404301" y="24610144"/>
              <a:ext cx="2758440" cy="1828800"/>
            </a:xfrm>
            <a:prstGeom prst="cloud">
              <a:avLst/>
            </a:prstGeom>
            <a:solidFill>
              <a:schemeClr val="accent6">
                <a:lumMod val="40000"/>
                <a:lumOff val="60000"/>
                <a:alpha val="50196"/>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867" dirty="0">
                  <a:solidFill>
                    <a:schemeClr val="tx1"/>
                  </a:solidFill>
                </a:rPr>
                <a:t>Mobile Device</a:t>
              </a:r>
            </a:p>
          </p:txBody>
        </p:sp>
        <p:sp>
          <p:nvSpPr>
            <p:cNvPr id="75" name="Cloud 74"/>
            <p:cNvSpPr/>
            <p:nvPr/>
          </p:nvSpPr>
          <p:spPr>
            <a:xfrm>
              <a:off x="13180131" y="11732839"/>
              <a:ext cx="4233226" cy="1828800"/>
            </a:xfrm>
            <a:prstGeom prst="cloud">
              <a:avLst/>
            </a:prstGeom>
            <a:solidFill>
              <a:schemeClr val="accent5">
                <a:lumMod val="40000"/>
                <a:lumOff val="60000"/>
                <a:alpha val="50196"/>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867" dirty="0">
                  <a:solidFill>
                    <a:schemeClr val="tx1"/>
                  </a:solidFill>
                </a:rPr>
                <a:t>Buildings &amp; Facilities</a:t>
              </a:r>
            </a:p>
          </p:txBody>
        </p:sp>
        <p:sp>
          <p:nvSpPr>
            <p:cNvPr id="76" name="Cloud 75"/>
            <p:cNvSpPr/>
            <p:nvPr/>
          </p:nvSpPr>
          <p:spPr>
            <a:xfrm>
              <a:off x="16154892" y="21914139"/>
              <a:ext cx="2697480" cy="1828800"/>
            </a:xfrm>
            <a:prstGeom prst="cloud">
              <a:avLst/>
            </a:prstGeom>
            <a:solidFill>
              <a:schemeClr val="accent2">
                <a:lumMod val="40000"/>
                <a:lumOff val="60000"/>
                <a:alpha val="50196"/>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867" dirty="0">
                  <a:solidFill>
                    <a:schemeClr val="tx1"/>
                  </a:solidFill>
                </a:rPr>
                <a:t>Data</a:t>
              </a:r>
            </a:p>
            <a:p>
              <a:pPr algn="ctr"/>
              <a:r>
                <a:rPr lang="en-US" sz="5867" dirty="0">
                  <a:solidFill>
                    <a:schemeClr val="tx1"/>
                  </a:solidFill>
                </a:rPr>
                <a:t>Center</a:t>
              </a:r>
            </a:p>
          </p:txBody>
        </p:sp>
        <p:grpSp>
          <p:nvGrpSpPr>
            <p:cNvPr id="77" name="Group 76"/>
            <p:cNvGrpSpPr/>
            <p:nvPr/>
          </p:nvGrpSpPr>
          <p:grpSpPr>
            <a:xfrm>
              <a:off x="13106031" y="17552684"/>
              <a:ext cx="2724912" cy="2710100"/>
              <a:chOff x="13106031" y="17552684"/>
              <a:chExt cx="2724912" cy="2710100"/>
            </a:xfrm>
          </p:grpSpPr>
          <p:sp>
            <p:nvSpPr>
              <p:cNvPr id="124" name="TextBox 123"/>
              <p:cNvSpPr txBox="1"/>
              <p:nvPr/>
            </p:nvSpPr>
            <p:spPr>
              <a:xfrm>
                <a:off x="13281882" y="19366385"/>
                <a:ext cx="2339823" cy="896399"/>
              </a:xfrm>
              <a:prstGeom prst="rect">
                <a:avLst/>
              </a:prstGeom>
              <a:noFill/>
            </p:spPr>
            <p:txBody>
              <a:bodyPr wrap="none" rtlCol="0">
                <a:spAutoFit/>
              </a:bodyPr>
              <a:lstStyle/>
              <a:p>
                <a:pPr algn="ctr">
                  <a:lnSpc>
                    <a:spcPts val="4267"/>
                  </a:lnSpc>
                </a:pPr>
                <a:r>
                  <a:rPr lang="en-US" sz="5333" dirty="0"/>
                  <a:t>Content </a:t>
                </a:r>
              </a:p>
              <a:p>
                <a:pPr algn="ctr">
                  <a:lnSpc>
                    <a:spcPts val="4267"/>
                  </a:lnSpc>
                </a:pPr>
                <a:r>
                  <a:rPr lang="en-US" sz="5333" dirty="0"/>
                  <a:t>Delivery</a:t>
                </a:r>
              </a:p>
            </p:txBody>
          </p:sp>
          <p:pic>
            <p:nvPicPr>
              <p:cNvPr id="125" name="Picture 1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06031" y="17552684"/>
                <a:ext cx="2724912" cy="1830233"/>
              </a:xfrm>
              <a:prstGeom prst="rect">
                <a:avLst/>
              </a:prstGeom>
            </p:spPr>
          </p:pic>
        </p:grpSp>
        <p:grpSp>
          <p:nvGrpSpPr>
            <p:cNvPr id="78" name="Group 77"/>
            <p:cNvGrpSpPr/>
            <p:nvPr/>
          </p:nvGrpSpPr>
          <p:grpSpPr>
            <a:xfrm>
              <a:off x="8458817" y="20599328"/>
              <a:ext cx="6851876" cy="2498953"/>
              <a:chOff x="8458817" y="20758356"/>
              <a:chExt cx="6851876" cy="2498953"/>
            </a:xfrm>
          </p:grpSpPr>
          <p:pic>
            <p:nvPicPr>
              <p:cNvPr id="122" name="Picture 1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35381" y="20758356"/>
                <a:ext cx="3255264" cy="1828443"/>
              </a:xfrm>
              <a:prstGeom prst="rect">
                <a:avLst/>
              </a:prstGeom>
            </p:spPr>
          </p:pic>
          <p:sp>
            <p:nvSpPr>
              <p:cNvPr id="123" name="TextBox 122"/>
              <p:cNvSpPr txBox="1"/>
              <p:nvPr/>
            </p:nvSpPr>
            <p:spPr>
              <a:xfrm>
                <a:off x="8458817" y="22572554"/>
                <a:ext cx="6851876" cy="684755"/>
              </a:xfrm>
              <a:prstGeom prst="rect">
                <a:avLst/>
              </a:prstGeom>
              <a:noFill/>
            </p:spPr>
            <p:txBody>
              <a:bodyPr wrap="none" rtlCol="0">
                <a:spAutoFit/>
              </a:bodyPr>
              <a:lstStyle/>
              <a:p>
                <a:pPr algn="ctr"/>
                <a:r>
                  <a:rPr lang="en-US" sz="5333" dirty="0"/>
                  <a:t>Inter-Server Copper &amp; Fiber</a:t>
                </a:r>
              </a:p>
            </p:txBody>
          </p:sp>
        </p:grpSp>
        <p:grpSp>
          <p:nvGrpSpPr>
            <p:cNvPr id="79" name="Group 78"/>
            <p:cNvGrpSpPr/>
            <p:nvPr/>
          </p:nvGrpSpPr>
          <p:grpSpPr>
            <a:xfrm>
              <a:off x="8197768" y="23222779"/>
              <a:ext cx="4277854" cy="2361904"/>
              <a:chOff x="8833872" y="23461318"/>
              <a:chExt cx="4277854" cy="2361904"/>
            </a:xfrm>
          </p:grpSpPr>
          <p:sp>
            <p:nvSpPr>
              <p:cNvPr id="120" name="TextBox 119"/>
              <p:cNvSpPr txBox="1"/>
              <p:nvPr/>
            </p:nvSpPr>
            <p:spPr>
              <a:xfrm>
                <a:off x="8833872" y="25340397"/>
                <a:ext cx="4277854" cy="482825"/>
              </a:xfrm>
              <a:prstGeom prst="rect">
                <a:avLst/>
              </a:prstGeom>
              <a:noFill/>
            </p:spPr>
            <p:txBody>
              <a:bodyPr wrap="none" rtlCol="0">
                <a:spAutoFit/>
              </a:bodyPr>
              <a:lstStyle/>
              <a:p>
                <a:pPr algn="ctr">
                  <a:lnSpc>
                    <a:spcPts val="4267"/>
                  </a:lnSpc>
                </a:pPr>
                <a:r>
                  <a:rPr lang="en-US" sz="5333" dirty="0"/>
                  <a:t>Network Security</a:t>
                </a:r>
              </a:p>
            </p:txBody>
          </p:sp>
          <p:pic>
            <p:nvPicPr>
              <p:cNvPr id="121" name="Picture 1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89720" y="23461318"/>
                <a:ext cx="3566160" cy="1828509"/>
              </a:xfrm>
              <a:prstGeom prst="rect">
                <a:avLst/>
              </a:prstGeom>
            </p:spPr>
          </p:pic>
        </p:grpSp>
        <p:grpSp>
          <p:nvGrpSpPr>
            <p:cNvPr id="80" name="Group 79"/>
            <p:cNvGrpSpPr/>
            <p:nvPr/>
          </p:nvGrpSpPr>
          <p:grpSpPr>
            <a:xfrm>
              <a:off x="9332730" y="10712287"/>
              <a:ext cx="4949913" cy="2474178"/>
              <a:chOff x="8497843" y="10712286"/>
              <a:chExt cx="4949913" cy="2474178"/>
            </a:xfrm>
          </p:grpSpPr>
          <p:sp>
            <p:nvSpPr>
              <p:cNvPr id="118" name="TextBox 117"/>
              <p:cNvSpPr txBox="1"/>
              <p:nvPr/>
            </p:nvSpPr>
            <p:spPr>
              <a:xfrm>
                <a:off x="8497843" y="10712286"/>
                <a:ext cx="4949913" cy="684755"/>
              </a:xfrm>
              <a:prstGeom prst="rect">
                <a:avLst/>
              </a:prstGeom>
              <a:noFill/>
            </p:spPr>
            <p:txBody>
              <a:bodyPr wrap="none" rtlCol="0">
                <a:spAutoFit/>
              </a:bodyPr>
              <a:lstStyle/>
              <a:p>
                <a:pPr algn="ctr"/>
                <a:r>
                  <a:rPr lang="en-US" sz="5333" dirty="0"/>
                  <a:t>Augmented Reality</a:t>
                </a:r>
              </a:p>
            </p:txBody>
          </p:sp>
          <p:pic>
            <p:nvPicPr>
              <p:cNvPr id="119" name="Picture 118"/>
              <p:cNvPicPr>
                <a:picLocks noChangeAspect="1"/>
              </p:cNvPicPr>
              <p:nvPr/>
            </p:nvPicPr>
            <p:blipFill rotWithShape="1">
              <a:blip r:embed="rId8">
                <a:extLst>
                  <a:ext uri="{28A0092B-C50C-407E-A947-70E740481C1C}">
                    <a14:useLocalDpi xmlns:a14="http://schemas.microsoft.com/office/drawing/2010/main" val="0"/>
                  </a:ext>
                </a:extLst>
              </a:blip>
              <a:srcRect l="50362" t="11393"/>
              <a:stretch/>
            </p:blipFill>
            <p:spPr>
              <a:xfrm>
                <a:off x="9737033" y="11357664"/>
                <a:ext cx="2483797" cy="1828800"/>
              </a:xfrm>
              <a:prstGeom prst="rect">
                <a:avLst/>
              </a:prstGeom>
            </p:spPr>
          </p:pic>
        </p:grpSp>
        <p:grpSp>
          <p:nvGrpSpPr>
            <p:cNvPr id="81" name="Group 80"/>
            <p:cNvGrpSpPr/>
            <p:nvPr/>
          </p:nvGrpSpPr>
          <p:grpSpPr>
            <a:xfrm>
              <a:off x="9681453" y="13938526"/>
              <a:ext cx="2658894" cy="2334925"/>
              <a:chOff x="9681453" y="13938526"/>
              <a:chExt cx="2658894" cy="2334925"/>
            </a:xfrm>
          </p:grpSpPr>
          <p:sp>
            <p:nvSpPr>
              <p:cNvPr id="116" name="TextBox 115"/>
              <p:cNvSpPr txBox="1"/>
              <p:nvPr/>
            </p:nvSpPr>
            <p:spPr>
              <a:xfrm>
                <a:off x="9852410" y="15588696"/>
                <a:ext cx="2316980" cy="684755"/>
              </a:xfrm>
              <a:prstGeom prst="rect">
                <a:avLst/>
              </a:prstGeom>
              <a:noFill/>
            </p:spPr>
            <p:txBody>
              <a:bodyPr wrap="none" rtlCol="0">
                <a:spAutoFit/>
              </a:bodyPr>
              <a:lstStyle/>
              <a:p>
                <a:pPr algn="ctr"/>
                <a:r>
                  <a:rPr lang="en-US" sz="5333" dirty="0"/>
                  <a:t>Location</a:t>
                </a:r>
              </a:p>
            </p:txBody>
          </p:sp>
          <p:pic>
            <p:nvPicPr>
              <p:cNvPr id="117" name="Picture 1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81453" y="13938526"/>
                <a:ext cx="2658894" cy="1828800"/>
              </a:xfrm>
              <a:prstGeom prst="rect">
                <a:avLst/>
              </a:prstGeom>
            </p:spPr>
          </p:pic>
        </p:grpSp>
        <p:grpSp>
          <p:nvGrpSpPr>
            <p:cNvPr id="82" name="Group 81"/>
            <p:cNvGrpSpPr/>
            <p:nvPr/>
          </p:nvGrpSpPr>
          <p:grpSpPr>
            <a:xfrm>
              <a:off x="6425223" y="13945817"/>
              <a:ext cx="2833949" cy="2617693"/>
              <a:chOff x="6584249" y="14184356"/>
              <a:chExt cx="2833949" cy="2617693"/>
            </a:xfrm>
          </p:grpSpPr>
          <p:sp>
            <p:nvSpPr>
              <p:cNvPr id="114" name="TextBox 113"/>
              <p:cNvSpPr txBox="1"/>
              <p:nvPr/>
            </p:nvSpPr>
            <p:spPr>
              <a:xfrm>
                <a:off x="6584249" y="14184356"/>
                <a:ext cx="2833949" cy="896399"/>
              </a:xfrm>
              <a:prstGeom prst="rect">
                <a:avLst/>
              </a:prstGeom>
              <a:noFill/>
            </p:spPr>
            <p:txBody>
              <a:bodyPr wrap="none" rtlCol="0">
                <a:spAutoFit/>
              </a:bodyPr>
              <a:lstStyle/>
              <a:p>
                <a:pPr algn="ctr">
                  <a:lnSpc>
                    <a:spcPts val="4267"/>
                  </a:lnSpc>
                </a:pPr>
                <a:r>
                  <a:rPr lang="en-US" sz="5333" dirty="0"/>
                  <a:t>Social </a:t>
                </a:r>
              </a:p>
              <a:p>
                <a:pPr algn="ctr">
                  <a:lnSpc>
                    <a:spcPts val="4267"/>
                  </a:lnSpc>
                </a:pPr>
                <a:r>
                  <a:rPr lang="en-US" sz="5333" dirty="0"/>
                  <a:t>Interaction</a:t>
                </a:r>
              </a:p>
            </p:txBody>
          </p:sp>
          <p:pic>
            <p:nvPicPr>
              <p:cNvPr id="115" name="Picture 1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52844" y="14970539"/>
                <a:ext cx="2496312" cy="1831510"/>
              </a:xfrm>
              <a:prstGeom prst="rect">
                <a:avLst/>
              </a:prstGeom>
            </p:spPr>
          </p:pic>
        </p:grpSp>
        <p:grpSp>
          <p:nvGrpSpPr>
            <p:cNvPr id="83" name="Group 82"/>
            <p:cNvGrpSpPr/>
            <p:nvPr/>
          </p:nvGrpSpPr>
          <p:grpSpPr>
            <a:xfrm>
              <a:off x="2624792" y="19600240"/>
              <a:ext cx="2934938" cy="2334824"/>
              <a:chOff x="2953511" y="18886281"/>
              <a:chExt cx="2934938" cy="2334824"/>
            </a:xfrm>
          </p:grpSpPr>
          <p:sp>
            <p:nvSpPr>
              <p:cNvPr id="112" name="TextBox 111"/>
              <p:cNvSpPr txBox="1"/>
              <p:nvPr/>
            </p:nvSpPr>
            <p:spPr>
              <a:xfrm>
                <a:off x="2953511" y="20690190"/>
                <a:ext cx="2934938" cy="530915"/>
              </a:xfrm>
              <a:prstGeom prst="rect">
                <a:avLst/>
              </a:prstGeom>
              <a:noFill/>
            </p:spPr>
            <p:txBody>
              <a:bodyPr wrap="none" rtlCol="0">
                <a:spAutoFit/>
              </a:bodyPr>
              <a:lstStyle/>
              <a:p>
                <a:pPr algn="ctr">
                  <a:lnSpc>
                    <a:spcPts val="4800"/>
                  </a:lnSpc>
                </a:pPr>
                <a:r>
                  <a:rPr lang="en-US" sz="5333" dirty="0"/>
                  <a:t>User Senses</a:t>
                </a:r>
              </a:p>
            </p:txBody>
          </p:sp>
          <p:pic>
            <p:nvPicPr>
              <p:cNvPr id="113" name="Picture 112"/>
              <p:cNvPicPr>
                <a:picLocks noChangeAspect="1"/>
              </p:cNvPicPr>
              <p:nvPr/>
            </p:nvPicPr>
            <p:blipFill>
              <a:blip>
                <a:extLst>
                  <a:ext uri="{28A0092B-C50C-407E-A947-70E740481C1C}">
                    <a14:useLocalDpi xmlns:a14="http://schemas.microsoft.com/office/drawing/2010/main" val="0"/>
                  </a:ext>
                </a:extLst>
              </a:blip>
              <a:stretch>
                <a:fillRect/>
              </a:stretch>
            </p:blipFill>
            <p:spPr>
              <a:xfrm>
                <a:off x="3130031" y="18886281"/>
                <a:ext cx="2591837" cy="1828800"/>
              </a:xfrm>
              <a:prstGeom prst="rect">
                <a:avLst/>
              </a:prstGeom>
            </p:spPr>
          </p:pic>
        </p:grpSp>
        <p:grpSp>
          <p:nvGrpSpPr>
            <p:cNvPr id="84" name="Group 83"/>
            <p:cNvGrpSpPr/>
            <p:nvPr/>
          </p:nvGrpSpPr>
          <p:grpSpPr>
            <a:xfrm>
              <a:off x="4117588" y="16570741"/>
              <a:ext cx="3579512" cy="2755406"/>
              <a:chOff x="5718862" y="17008061"/>
              <a:chExt cx="3579512" cy="2755406"/>
            </a:xfrm>
          </p:grpSpPr>
          <p:sp>
            <p:nvSpPr>
              <p:cNvPr id="110" name="TextBox 109"/>
              <p:cNvSpPr txBox="1"/>
              <p:nvPr/>
            </p:nvSpPr>
            <p:spPr>
              <a:xfrm>
                <a:off x="5739467" y="18867068"/>
                <a:ext cx="3558907" cy="896399"/>
              </a:xfrm>
              <a:prstGeom prst="rect">
                <a:avLst/>
              </a:prstGeom>
              <a:noFill/>
            </p:spPr>
            <p:txBody>
              <a:bodyPr wrap="none" rtlCol="0">
                <a:spAutoFit/>
              </a:bodyPr>
              <a:lstStyle/>
              <a:p>
                <a:pPr algn="ctr">
                  <a:lnSpc>
                    <a:spcPts val="4267"/>
                  </a:lnSpc>
                </a:pPr>
                <a:r>
                  <a:rPr lang="en-US" sz="5333" dirty="0"/>
                  <a:t>Real-Time</a:t>
                </a:r>
              </a:p>
              <a:p>
                <a:pPr algn="ctr">
                  <a:lnSpc>
                    <a:spcPts val="4267"/>
                  </a:lnSpc>
                </a:pPr>
                <a:r>
                  <a:rPr lang="en-US" sz="5333" dirty="0"/>
                  <a:t>Collaboration</a:t>
                </a:r>
              </a:p>
            </p:txBody>
          </p:sp>
          <p:pic>
            <p:nvPicPr>
              <p:cNvPr id="111" name="Picture 1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18862" y="17008061"/>
                <a:ext cx="3423424" cy="1828800"/>
              </a:xfrm>
              <a:prstGeom prst="rect">
                <a:avLst/>
              </a:prstGeom>
            </p:spPr>
          </p:pic>
        </p:grpSp>
        <p:grpSp>
          <p:nvGrpSpPr>
            <p:cNvPr id="85" name="Group 84"/>
            <p:cNvGrpSpPr/>
            <p:nvPr/>
          </p:nvGrpSpPr>
          <p:grpSpPr>
            <a:xfrm>
              <a:off x="5581853" y="19572630"/>
              <a:ext cx="3469940" cy="2722337"/>
              <a:chOff x="3675230" y="22244878"/>
              <a:chExt cx="3469940" cy="2722337"/>
            </a:xfrm>
          </p:grpSpPr>
          <p:sp>
            <p:nvSpPr>
              <p:cNvPr id="108" name="TextBox 107"/>
              <p:cNvSpPr txBox="1"/>
              <p:nvPr/>
            </p:nvSpPr>
            <p:spPr>
              <a:xfrm>
                <a:off x="3675230" y="24070816"/>
                <a:ext cx="3469940" cy="896399"/>
              </a:xfrm>
              <a:prstGeom prst="rect">
                <a:avLst/>
              </a:prstGeom>
              <a:noFill/>
            </p:spPr>
            <p:txBody>
              <a:bodyPr wrap="none" rtlCol="0">
                <a:spAutoFit/>
              </a:bodyPr>
              <a:lstStyle/>
              <a:p>
                <a:pPr algn="ctr">
                  <a:lnSpc>
                    <a:spcPts val="4267"/>
                  </a:lnSpc>
                </a:pPr>
                <a:r>
                  <a:rPr lang="en-US" sz="5333" dirty="0"/>
                  <a:t>Media </a:t>
                </a:r>
              </a:p>
              <a:p>
                <a:pPr algn="ctr">
                  <a:lnSpc>
                    <a:spcPts val="4267"/>
                  </a:lnSpc>
                </a:pPr>
                <a:r>
                  <a:rPr lang="en-US" sz="5333" dirty="0"/>
                  <a:t>Consumption</a:t>
                </a:r>
              </a:p>
            </p:txBody>
          </p:sp>
          <p:pic>
            <p:nvPicPr>
              <p:cNvPr id="109" name="Picture 10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038600" y="22244878"/>
                <a:ext cx="2743200" cy="1828800"/>
              </a:xfrm>
              <a:prstGeom prst="rect">
                <a:avLst/>
              </a:prstGeom>
            </p:spPr>
          </p:pic>
        </p:grpSp>
        <p:grpSp>
          <p:nvGrpSpPr>
            <p:cNvPr id="86" name="Group 85"/>
            <p:cNvGrpSpPr/>
            <p:nvPr/>
          </p:nvGrpSpPr>
          <p:grpSpPr>
            <a:xfrm>
              <a:off x="14710354" y="13468800"/>
              <a:ext cx="3774110" cy="2481296"/>
              <a:chOff x="14538904" y="13779950"/>
              <a:chExt cx="3774110" cy="2481296"/>
            </a:xfrm>
          </p:grpSpPr>
          <p:sp>
            <p:nvSpPr>
              <p:cNvPr id="106" name="TextBox 105"/>
              <p:cNvSpPr txBox="1"/>
              <p:nvPr/>
            </p:nvSpPr>
            <p:spPr>
              <a:xfrm>
                <a:off x="14538904" y="13779950"/>
                <a:ext cx="3774110" cy="684755"/>
              </a:xfrm>
              <a:prstGeom prst="rect">
                <a:avLst/>
              </a:prstGeom>
              <a:noFill/>
            </p:spPr>
            <p:txBody>
              <a:bodyPr wrap="none" rtlCol="0">
                <a:spAutoFit/>
              </a:bodyPr>
              <a:lstStyle/>
              <a:p>
                <a:pPr algn="ctr"/>
                <a:r>
                  <a:rPr lang="en-US" sz="5333" dirty="0"/>
                  <a:t>Lecture Space</a:t>
                </a:r>
              </a:p>
            </p:txBody>
          </p:sp>
          <p:pic>
            <p:nvPicPr>
              <p:cNvPr id="107" name="Picture 10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643100" y="14432446"/>
                <a:ext cx="3556000" cy="1828800"/>
              </a:xfrm>
              <a:prstGeom prst="rect">
                <a:avLst/>
              </a:prstGeom>
            </p:spPr>
          </p:pic>
        </p:grpSp>
        <p:grpSp>
          <p:nvGrpSpPr>
            <p:cNvPr id="87" name="Group 86"/>
            <p:cNvGrpSpPr/>
            <p:nvPr/>
          </p:nvGrpSpPr>
          <p:grpSpPr>
            <a:xfrm>
              <a:off x="12423630" y="14502731"/>
              <a:ext cx="2458847" cy="2687264"/>
              <a:chOff x="13019977" y="14582243"/>
              <a:chExt cx="2458847" cy="2687264"/>
            </a:xfrm>
          </p:grpSpPr>
          <p:pic>
            <p:nvPicPr>
              <p:cNvPr id="104" name="Picture 103"/>
              <p:cNvPicPr>
                <a:picLocks noChangeAspect="1"/>
              </p:cNvPicPr>
              <p:nvPr/>
            </p:nvPicPr>
            <p:blipFill>
              <a:blip r:embed="rId14"/>
              <a:stretch>
                <a:fillRect/>
              </a:stretch>
            </p:blipFill>
            <p:spPr>
              <a:xfrm>
                <a:off x="13330903" y="14582243"/>
                <a:ext cx="1828800" cy="1828800"/>
              </a:xfrm>
              <a:prstGeom prst="rect">
                <a:avLst/>
              </a:prstGeom>
            </p:spPr>
          </p:pic>
          <p:sp>
            <p:nvSpPr>
              <p:cNvPr id="105" name="TextBox 104"/>
              <p:cNvSpPr txBox="1"/>
              <p:nvPr/>
            </p:nvSpPr>
            <p:spPr>
              <a:xfrm>
                <a:off x="13019977" y="16373108"/>
                <a:ext cx="2458847" cy="896399"/>
              </a:xfrm>
              <a:prstGeom prst="rect">
                <a:avLst/>
              </a:prstGeom>
              <a:noFill/>
            </p:spPr>
            <p:txBody>
              <a:bodyPr wrap="none" rtlCol="0">
                <a:spAutoFit/>
              </a:bodyPr>
              <a:lstStyle/>
              <a:p>
                <a:pPr algn="ctr">
                  <a:lnSpc>
                    <a:spcPts val="4267"/>
                  </a:lnSpc>
                </a:pPr>
                <a:r>
                  <a:rPr lang="en-US" sz="5333" dirty="0"/>
                  <a:t>Location </a:t>
                </a:r>
              </a:p>
              <a:p>
                <a:pPr algn="ctr">
                  <a:lnSpc>
                    <a:spcPts val="4267"/>
                  </a:lnSpc>
                </a:pPr>
                <a:r>
                  <a:rPr lang="en-US" sz="5333" dirty="0"/>
                  <a:t>Support</a:t>
                </a:r>
              </a:p>
            </p:txBody>
          </p:sp>
        </p:grpSp>
        <p:grpSp>
          <p:nvGrpSpPr>
            <p:cNvPr id="88" name="Group 87"/>
            <p:cNvGrpSpPr/>
            <p:nvPr/>
          </p:nvGrpSpPr>
          <p:grpSpPr>
            <a:xfrm>
              <a:off x="3508875" y="22368860"/>
              <a:ext cx="3845042" cy="2414495"/>
              <a:chOff x="3906779" y="19741066"/>
              <a:chExt cx="3845042" cy="2414495"/>
            </a:xfrm>
          </p:grpSpPr>
          <p:pic>
            <p:nvPicPr>
              <p:cNvPr id="102" name="Picture 10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932257" y="19741066"/>
                <a:ext cx="3794760" cy="1828384"/>
              </a:xfrm>
              <a:prstGeom prst="rect">
                <a:avLst/>
              </a:prstGeom>
            </p:spPr>
          </p:pic>
          <p:sp>
            <p:nvSpPr>
              <p:cNvPr id="103" name="TextBox 102"/>
              <p:cNvSpPr txBox="1"/>
              <p:nvPr/>
            </p:nvSpPr>
            <p:spPr>
              <a:xfrm>
                <a:off x="3906779" y="21470806"/>
                <a:ext cx="3845042" cy="684755"/>
              </a:xfrm>
              <a:prstGeom prst="rect">
                <a:avLst/>
              </a:prstGeom>
              <a:noFill/>
            </p:spPr>
            <p:txBody>
              <a:bodyPr wrap="none" rtlCol="0">
                <a:spAutoFit/>
              </a:bodyPr>
              <a:lstStyle/>
              <a:p>
                <a:pPr algn="ctr"/>
                <a:r>
                  <a:rPr lang="en-US" sz="5333" dirty="0"/>
                  <a:t>Authentication</a:t>
                </a:r>
              </a:p>
            </p:txBody>
          </p:sp>
        </p:grpSp>
        <p:grpSp>
          <p:nvGrpSpPr>
            <p:cNvPr id="89" name="Group 88"/>
            <p:cNvGrpSpPr/>
            <p:nvPr/>
          </p:nvGrpSpPr>
          <p:grpSpPr>
            <a:xfrm>
              <a:off x="15713112" y="16096146"/>
              <a:ext cx="3701975" cy="2395379"/>
              <a:chOff x="15713112" y="16096146"/>
              <a:chExt cx="3701975" cy="2395379"/>
            </a:xfrm>
          </p:grpSpPr>
          <p:pic>
            <p:nvPicPr>
              <p:cNvPr id="100" name="Picture 9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6192500" y="16096146"/>
                <a:ext cx="2743200" cy="1828800"/>
              </a:xfrm>
              <a:prstGeom prst="rect">
                <a:avLst/>
              </a:prstGeom>
            </p:spPr>
          </p:pic>
          <p:sp>
            <p:nvSpPr>
              <p:cNvPr id="101" name="TextBox 100"/>
              <p:cNvSpPr txBox="1"/>
              <p:nvPr/>
            </p:nvSpPr>
            <p:spPr>
              <a:xfrm>
                <a:off x="15713112" y="17806770"/>
                <a:ext cx="3701975" cy="684755"/>
              </a:xfrm>
              <a:prstGeom prst="rect">
                <a:avLst/>
              </a:prstGeom>
              <a:noFill/>
            </p:spPr>
            <p:txBody>
              <a:bodyPr wrap="none" rtlCol="0">
                <a:spAutoFit/>
              </a:bodyPr>
              <a:lstStyle/>
              <a:p>
                <a:pPr algn="ctr"/>
                <a:r>
                  <a:rPr lang="en-US" sz="5333" dirty="0"/>
                  <a:t>Water Systems</a:t>
                </a:r>
              </a:p>
            </p:txBody>
          </p:sp>
        </p:grpSp>
        <p:grpSp>
          <p:nvGrpSpPr>
            <p:cNvPr id="90" name="Group 89"/>
            <p:cNvGrpSpPr/>
            <p:nvPr/>
          </p:nvGrpSpPr>
          <p:grpSpPr>
            <a:xfrm>
              <a:off x="15704697" y="19253753"/>
              <a:ext cx="3718807" cy="2746155"/>
              <a:chOff x="15704697" y="19120403"/>
              <a:chExt cx="3718807" cy="2746155"/>
            </a:xfrm>
          </p:grpSpPr>
          <p:sp>
            <p:nvSpPr>
              <p:cNvPr id="98" name="TextBox 97"/>
              <p:cNvSpPr txBox="1"/>
              <p:nvPr/>
            </p:nvSpPr>
            <p:spPr>
              <a:xfrm>
                <a:off x="15704697" y="20970159"/>
                <a:ext cx="3718807" cy="896399"/>
              </a:xfrm>
              <a:prstGeom prst="rect">
                <a:avLst/>
              </a:prstGeom>
              <a:noFill/>
            </p:spPr>
            <p:txBody>
              <a:bodyPr wrap="none" rtlCol="0">
                <a:spAutoFit/>
              </a:bodyPr>
              <a:lstStyle/>
              <a:p>
                <a:pPr algn="ctr">
                  <a:lnSpc>
                    <a:spcPts val="4267"/>
                  </a:lnSpc>
                </a:pPr>
                <a:r>
                  <a:rPr lang="en-US" sz="5333" dirty="0"/>
                  <a:t>HVAC Sensors </a:t>
                </a:r>
              </a:p>
              <a:p>
                <a:pPr algn="ctr">
                  <a:lnSpc>
                    <a:spcPts val="4267"/>
                  </a:lnSpc>
                </a:pPr>
                <a:r>
                  <a:rPr lang="en-US" sz="5333" dirty="0"/>
                  <a:t>&amp; Controls</a:t>
                </a:r>
              </a:p>
            </p:txBody>
          </p:sp>
          <p:pic>
            <p:nvPicPr>
              <p:cNvPr id="99" name="Picture 9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5938500" y="19120403"/>
                <a:ext cx="3251200" cy="1828800"/>
              </a:xfrm>
              <a:prstGeom prst="rect">
                <a:avLst/>
              </a:prstGeom>
            </p:spPr>
          </p:pic>
        </p:grpSp>
        <p:grpSp>
          <p:nvGrpSpPr>
            <p:cNvPr id="91" name="Group 90"/>
            <p:cNvGrpSpPr/>
            <p:nvPr/>
          </p:nvGrpSpPr>
          <p:grpSpPr>
            <a:xfrm>
              <a:off x="12617704" y="23222225"/>
              <a:ext cx="3293209" cy="2380236"/>
              <a:chOff x="13174295" y="23421009"/>
              <a:chExt cx="3293209" cy="2380236"/>
            </a:xfrm>
          </p:grpSpPr>
          <p:sp>
            <p:nvSpPr>
              <p:cNvPr id="96" name="TextBox 95"/>
              <p:cNvSpPr txBox="1"/>
              <p:nvPr/>
            </p:nvSpPr>
            <p:spPr>
              <a:xfrm>
                <a:off x="13174295" y="25116490"/>
                <a:ext cx="3293209" cy="684755"/>
              </a:xfrm>
              <a:prstGeom prst="rect">
                <a:avLst/>
              </a:prstGeom>
              <a:noFill/>
            </p:spPr>
            <p:txBody>
              <a:bodyPr wrap="none" rtlCol="0">
                <a:spAutoFit/>
              </a:bodyPr>
              <a:lstStyle/>
              <a:p>
                <a:pPr algn="ctr"/>
                <a:r>
                  <a:rPr lang="en-US" sz="5333" dirty="0"/>
                  <a:t>Connectivity</a:t>
                </a:r>
              </a:p>
            </p:txBody>
          </p:sp>
          <p:pic>
            <p:nvPicPr>
              <p:cNvPr id="97" name="Picture 9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3603357" y="23421009"/>
                <a:ext cx="2438400" cy="1828800"/>
              </a:xfrm>
              <a:prstGeom prst="rect">
                <a:avLst/>
              </a:prstGeom>
            </p:spPr>
          </p:pic>
        </p:grpSp>
        <p:grpSp>
          <p:nvGrpSpPr>
            <p:cNvPr id="92" name="Group 91"/>
            <p:cNvGrpSpPr/>
            <p:nvPr/>
          </p:nvGrpSpPr>
          <p:grpSpPr>
            <a:xfrm>
              <a:off x="9981284" y="25869380"/>
              <a:ext cx="2745032" cy="2204798"/>
              <a:chOff x="9981284" y="25869380"/>
              <a:chExt cx="2745032" cy="2204798"/>
            </a:xfrm>
          </p:grpSpPr>
          <p:sp>
            <p:nvSpPr>
              <p:cNvPr id="94" name="TextBox 93"/>
              <p:cNvSpPr txBox="1"/>
              <p:nvPr/>
            </p:nvSpPr>
            <p:spPr>
              <a:xfrm>
                <a:off x="10253356" y="25869380"/>
                <a:ext cx="2213587" cy="482824"/>
              </a:xfrm>
              <a:prstGeom prst="rect">
                <a:avLst/>
              </a:prstGeom>
              <a:noFill/>
            </p:spPr>
            <p:txBody>
              <a:bodyPr wrap="none" rtlCol="0">
                <a:spAutoFit/>
              </a:bodyPr>
              <a:lstStyle/>
              <a:p>
                <a:pPr algn="ctr">
                  <a:lnSpc>
                    <a:spcPts val="4267"/>
                  </a:lnSpc>
                </a:pPr>
                <a:r>
                  <a:rPr lang="en-US" sz="5333" dirty="0"/>
                  <a:t>Vehicles</a:t>
                </a:r>
              </a:p>
            </p:txBody>
          </p:sp>
          <p:pic>
            <p:nvPicPr>
              <p:cNvPr id="95" name="Picture 94"/>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981284" y="26245378"/>
                <a:ext cx="2745032" cy="1828800"/>
              </a:xfrm>
              <a:prstGeom prst="rect">
                <a:avLst/>
              </a:prstGeom>
            </p:spPr>
          </p:pic>
        </p:grpSp>
        <p:pic>
          <p:nvPicPr>
            <p:cNvPr id="93" name="Picture 92"/>
            <p:cNvPicPr>
              <a:picLocks noChangeAspect="1"/>
            </p:cNvPicPr>
            <p:nvPr/>
          </p:nvPicPr>
          <p:blipFill>
            <a:blip r:embed="rId20"/>
            <a:stretch>
              <a:fillRect/>
            </a:stretch>
          </p:blipFill>
          <p:spPr>
            <a:xfrm>
              <a:off x="-1201580" y="8725978"/>
              <a:ext cx="24297960" cy="20600166"/>
            </a:xfrm>
            <a:prstGeom prst="rect">
              <a:avLst/>
            </a:prstGeom>
          </p:spPr>
        </p:pic>
      </p:grpSp>
      <p:pic>
        <p:nvPicPr>
          <p:cNvPr id="134" name="Picture 133"/>
          <p:cNvPicPr>
            <a:picLocks noChangeAspect="1"/>
          </p:cNvPicPr>
          <p:nvPr/>
        </p:nvPicPr>
        <p:blipFill>
          <a:blip r:embed="rId21"/>
          <a:stretch>
            <a:fillRect/>
          </a:stretch>
        </p:blipFill>
        <p:spPr>
          <a:xfrm>
            <a:off x="7000748" y="1724552"/>
            <a:ext cx="4861533" cy="4652640"/>
          </a:xfrm>
          <a:prstGeom prst="rect">
            <a:avLst/>
          </a:prstGeom>
        </p:spPr>
      </p:pic>
      <p:sp>
        <p:nvSpPr>
          <p:cNvPr id="133" name="Text Placeholder 2"/>
          <p:cNvSpPr txBox="1">
            <a:spLocks/>
          </p:cNvSpPr>
          <p:nvPr/>
        </p:nvSpPr>
        <p:spPr bwMode="auto">
          <a:xfrm>
            <a:off x="405095" y="1660292"/>
            <a:ext cx="6595653" cy="3057861"/>
          </a:xfrm>
          <a:prstGeom prst="rect">
            <a:avLst/>
          </a:prstGeom>
          <a:noFill/>
          <a:ln w="9525">
            <a:noFill/>
            <a:miter lim="800000"/>
            <a:headEnd/>
            <a:tailEnd/>
          </a:ln>
        </p:spPr>
        <p:txBody>
          <a:bodyPr vert="horz" wrap="square" lIns="121920" tIns="60960" rIns="121920" bIns="60960" numCol="1" anchor="t" anchorCtr="0" compatLnSpc="1">
            <a:prstTxWarp prst="textNoShape">
              <a:avLst/>
            </a:prstTxWarp>
            <a:noAutofit/>
          </a:bodyPr>
          <a:lstStyle>
            <a:lvl1pPr marL="274313" indent="-228594" algn="l" defTabSz="457189" rtl="0" eaLnBrk="0" fontAlgn="base" hangingPunct="0">
              <a:spcBef>
                <a:spcPts val="0"/>
              </a:spcBef>
              <a:spcAft>
                <a:spcPct val="0"/>
              </a:spcAft>
              <a:buClr>
                <a:schemeClr val="tx2"/>
              </a:buClr>
              <a:buFont typeface="Arial" pitchFamily="-110" charset="0"/>
              <a:buChar char="•"/>
              <a:defRPr sz="1600" kern="1200">
                <a:solidFill>
                  <a:srgbClr val="344641"/>
                </a:solidFill>
                <a:latin typeface="Arial"/>
                <a:ea typeface="ＭＳ Ｐゴシック" pitchFamily="-110" charset="-128"/>
                <a:cs typeface="Arial"/>
              </a:defRPr>
            </a:lvl1pPr>
            <a:lvl2pPr marL="548627" indent="-228594" algn="l" defTabSz="457189" rtl="0" eaLnBrk="0" fontAlgn="base" hangingPunct="0">
              <a:spcBef>
                <a:spcPts val="600"/>
              </a:spcBef>
              <a:spcAft>
                <a:spcPct val="0"/>
              </a:spcAft>
              <a:buClr>
                <a:schemeClr val="tx2"/>
              </a:buClr>
              <a:buFont typeface="Arial" pitchFamily="-110" charset="0"/>
              <a:buChar char="–"/>
              <a:defRPr sz="1400" kern="1200">
                <a:solidFill>
                  <a:srgbClr val="344641"/>
                </a:solidFill>
                <a:latin typeface="Arial"/>
                <a:ea typeface="ＭＳ Ｐゴシック" pitchFamily="-110" charset="-128"/>
                <a:cs typeface="Arial"/>
              </a:defRPr>
            </a:lvl2pPr>
            <a:lvl3pPr marL="804652" indent="-228594" algn="l" defTabSz="457189" rtl="0" eaLnBrk="0" fontAlgn="base" hangingPunct="0">
              <a:spcBef>
                <a:spcPts val="600"/>
              </a:spcBef>
              <a:spcAft>
                <a:spcPct val="0"/>
              </a:spcAft>
              <a:buClr>
                <a:schemeClr val="tx2"/>
              </a:buClr>
              <a:buFont typeface="Arial" pitchFamily="-110" charset="0"/>
              <a:buChar char="•"/>
              <a:defRPr sz="1200" kern="1200">
                <a:solidFill>
                  <a:srgbClr val="344641"/>
                </a:solidFill>
                <a:latin typeface="Arial"/>
                <a:ea typeface="ＭＳ Ｐゴシック" pitchFamily="-110" charset="-128"/>
                <a:cs typeface="Arial"/>
              </a:defRPr>
            </a:lvl3pPr>
            <a:lvl4pPr marL="1371566" indent="0" algn="l" defTabSz="457189" rtl="0" eaLnBrk="0" fontAlgn="base" hangingPunct="0">
              <a:spcBef>
                <a:spcPct val="20000"/>
              </a:spcBef>
              <a:spcAft>
                <a:spcPct val="0"/>
              </a:spcAft>
              <a:buFont typeface="Arial" pitchFamily="-110" charset="0"/>
              <a:buNone/>
              <a:defRPr sz="1600" kern="1200">
                <a:solidFill>
                  <a:schemeClr val="tx1"/>
                </a:solidFill>
                <a:latin typeface="Helvetica"/>
                <a:ea typeface="ＭＳ Ｐゴシック" pitchFamily="-110" charset="-128"/>
                <a:cs typeface="Helvetica"/>
              </a:defRPr>
            </a:lvl4pPr>
            <a:lvl5pPr marL="1828754" indent="0" algn="l" defTabSz="457189" rtl="0" eaLnBrk="0" fontAlgn="base" hangingPunct="0">
              <a:spcBef>
                <a:spcPct val="20000"/>
              </a:spcBef>
              <a:spcAft>
                <a:spcPct val="0"/>
              </a:spcAft>
              <a:buFont typeface="Arial" pitchFamily="-110" charset="0"/>
              <a:buNone/>
              <a:defRPr sz="1600" kern="1200">
                <a:solidFill>
                  <a:schemeClr val="tx1"/>
                </a:solidFill>
                <a:latin typeface="Helvetica"/>
                <a:ea typeface="ＭＳ Ｐゴシック" pitchFamily="-110" charset="-128"/>
                <a:cs typeface="Helvetica"/>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228589" indent="-228589" defTabSz="609570">
              <a:spcAft>
                <a:spcPts val="700"/>
              </a:spcAft>
              <a:buClr>
                <a:srgbClr val="1BA8B0"/>
              </a:buClr>
              <a:defRPr/>
            </a:pPr>
            <a:r>
              <a:rPr lang="en-US" sz="2400" b="1" dirty="0">
                <a:solidFill>
                  <a:srgbClr val="41AC38"/>
                </a:solidFill>
              </a:rPr>
              <a:t>Trust</a:t>
            </a:r>
            <a:r>
              <a:rPr lang="en-US" sz="2400" dirty="0">
                <a:solidFill>
                  <a:srgbClr val="41AC38"/>
                </a:solidFill>
              </a:rPr>
              <a:t>: </a:t>
            </a:r>
            <a:r>
              <a:rPr lang="en-US" sz="2400" dirty="0"/>
              <a:t>Allow only designated people/services to have device or data access</a:t>
            </a:r>
            <a:endParaRPr lang="en-US" sz="2400" b="1" dirty="0"/>
          </a:p>
          <a:p>
            <a:pPr marL="228589" indent="-228589" defTabSz="609570">
              <a:spcAft>
                <a:spcPts val="700"/>
              </a:spcAft>
              <a:buClr>
                <a:srgbClr val="1BA8B0"/>
              </a:buClr>
              <a:defRPr/>
            </a:pPr>
            <a:r>
              <a:rPr lang="en-US" sz="2400" b="1" dirty="0">
                <a:solidFill>
                  <a:srgbClr val="E72E1B"/>
                </a:solidFill>
              </a:rPr>
              <a:t>Identity</a:t>
            </a:r>
            <a:r>
              <a:rPr lang="en-US" sz="2400" dirty="0">
                <a:solidFill>
                  <a:srgbClr val="E72E1B"/>
                </a:solidFill>
              </a:rPr>
              <a:t>: </a:t>
            </a:r>
            <a:r>
              <a:rPr lang="en-US" sz="2400" dirty="0"/>
              <a:t>Validate the identity of people, services, and “things” </a:t>
            </a:r>
            <a:endParaRPr lang="en-US" sz="2400" b="1" dirty="0"/>
          </a:p>
          <a:p>
            <a:pPr marL="228589" indent="-228589" defTabSz="609570">
              <a:spcAft>
                <a:spcPts val="700"/>
              </a:spcAft>
              <a:buClr>
                <a:srgbClr val="1BA8B0"/>
              </a:buClr>
              <a:defRPr/>
            </a:pPr>
            <a:r>
              <a:rPr lang="en-US" sz="2400" b="1" dirty="0">
                <a:solidFill>
                  <a:srgbClr val="8760B6"/>
                </a:solidFill>
              </a:rPr>
              <a:t>Privacy: </a:t>
            </a:r>
            <a:r>
              <a:rPr lang="en-US" sz="2400" dirty="0"/>
              <a:t>Ensure device, personal, sensitive data kept private</a:t>
            </a:r>
            <a:endParaRPr lang="en-US" sz="2400" b="1" dirty="0"/>
          </a:p>
          <a:p>
            <a:pPr marL="228589" indent="-228589" defTabSz="609570">
              <a:spcAft>
                <a:spcPts val="700"/>
              </a:spcAft>
              <a:buClr>
                <a:srgbClr val="1BA8B0"/>
              </a:buClr>
              <a:defRPr/>
            </a:pPr>
            <a:r>
              <a:rPr lang="en-US" sz="2400" b="1" dirty="0">
                <a:solidFill>
                  <a:srgbClr val="19C6D7"/>
                </a:solidFill>
              </a:rPr>
              <a:t>Protection: </a:t>
            </a:r>
            <a:r>
              <a:rPr lang="en-US" sz="2400" dirty="0"/>
              <a:t>Protect devices and users from harm – physical, financial, reputational</a:t>
            </a:r>
            <a:endParaRPr lang="en-US" sz="2400" b="1" dirty="0"/>
          </a:p>
          <a:p>
            <a:pPr marL="228589" indent="-228589" defTabSz="609570">
              <a:spcAft>
                <a:spcPts val="700"/>
              </a:spcAft>
              <a:buClr>
                <a:srgbClr val="1BA8B0"/>
              </a:buClr>
              <a:defRPr/>
            </a:pPr>
            <a:r>
              <a:rPr lang="en-US" sz="2400" b="1" dirty="0">
                <a:solidFill>
                  <a:srgbClr val="F79646"/>
                </a:solidFill>
              </a:rPr>
              <a:t>Safety</a:t>
            </a:r>
            <a:r>
              <a:rPr lang="en-US" sz="2400" dirty="0">
                <a:solidFill>
                  <a:srgbClr val="F79646"/>
                </a:solidFill>
              </a:rPr>
              <a:t>: </a:t>
            </a:r>
            <a:r>
              <a:rPr lang="en-US" sz="2400" dirty="0"/>
              <a:t>Provide safety for devices, infrastructure and people</a:t>
            </a:r>
            <a:endParaRPr lang="en-US" sz="2400" b="1" dirty="0"/>
          </a:p>
          <a:p>
            <a:pPr marL="228589" indent="-228589" defTabSz="609570">
              <a:spcAft>
                <a:spcPts val="700"/>
              </a:spcAft>
              <a:buClr>
                <a:srgbClr val="1BA8B0"/>
              </a:buClr>
              <a:defRPr/>
            </a:pPr>
            <a:r>
              <a:rPr lang="en-US" sz="2400" b="1" dirty="0">
                <a:solidFill>
                  <a:srgbClr val="1BA8B0"/>
                </a:solidFill>
              </a:rPr>
              <a:t>Security</a:t>
            </a:r>
            <a:r>
              <a:rPr lang="en-US" sz="2400" dirty="0">
                <a:solidFill>
                  <a:srgbClr val="1BA8B0"/>
                </a:solidFill>
              </a:rPr>
              <a:t>: </a:t>
            </a:r>
            <a:r>
              <a:rPr lang="en-US" sz="2400" dirty="0"/>
              <a:t>Maintain security of data, devices, people, etc.</a:t>
            </a:r>
          </a:p>
        </p:txBody>
      </p:sp>
      <p:sp>
        <p:nvSpPr>
          <p:cNvPr id="135" name="Slide Number Placeholder 3">
            <a:extLst>
              <a:ext uri="{FF2B5EF4-FFF2-40B4-BE49-F238E27FC236}">
                <a16:creationId xmlns:a16="http://schemas.microsoft.com/office/drawing/2014/main" id="{7380BF68-4B39-CD49-B53A-59E89D63B337}"/>
              </a:ext>
            </a:extLst>
          </p:cNvPr>
          <p:cNvSpPr txBox="1">
            <a:spLocks/>
          </p:cNvSpPr>
          <p:nvPr/>
        </p:nvSpPr>
        <p:spPr>
          <a:xfrm>
            <a:off x="9349800" y="6565039"/>
            <a:ext cx="2743200" cy="29296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64BD535-71E2-594A-8812-64BF56CF7653}" type="slidenum">
              <a:rPr lang="en-US" smtClean="0">
                <a:solidFill>
                  <a:schemeClr val="tx1"/>
                </a:solidFill>
                <a:latin typeface="Calibri" panose="020F0502020204030204"/>
              </a:rPr>
              <a:pPr/>
              <a:t>18</a:t>
            </a:fld>
            <a:endParaRPr lang="en-US" dirty="0">
              <a:solidFill>
                <a:schemeClr val="tx1"/>
              </a:solidFill>
              <a:latin typeface="Calibri" panose="020F0502020204030204"/>
            </a:endParaRPr>
          </a:p>
        </p:txBody>
      </p:sp>
      <p:sp>
        <p:nvSpPr>
          <p:cNvPr id="132" name="TextBox 131">
            <a:extLst>
              <a:ext uri="{FF2B5EF4-FFF2-40B4-BE49-F238E27FC236}">
                <a16:creationId xmlns:a16="http://schemas.microsoft.com/office/drawing/2014/main" id="{566419DA-0F92-EC4C-BAA7-727F3FADE2E0}"/>
              </a:ext>
            </a:extLst>
          </p:cNvPr>
          <p:cNvSpPr txBox="1"/>
          <p:nvPr/>
        </p:nvSpPr>
        <p:spPr>
          <a:xfrm>
            <a:off x="-25400" y="6629769"/>
            <a:ext cx="12192000" cy="246221"/>
          </a:xfrm>
          <a:prstGeom prst="rect">
            <a:avLst/>
          </a:prstGeom>
          <a:noFill/>
        </p:spPr>
        <p:txBody>
          <a:bodyPr wrap="square" rtlCol="0">
            <a:spAutoFit/>
          </a:bodyPr>
          <a:lstStyle/>
          <a:p>
            <a:r>
              <a:rPr lang="en-US" sz="1000" i="1" dirty="0">
                <a:latin typeface="Arial" panose="020B0604020202020204" pitchFamily="34" charset="0"/>
                <a:cs typeface="Arial" panose="020B0604020202020204" pitchFamily="34" charset="0"/>
              </a:rPr>
              <a:t>Source: Florence D. Hudson</a:t>
            </a:r>
          </a:p>
        </p:txBody>
      </p:sp>
      <p:sp>
        <p:nvSpPr>
          <p:cNvPr id="136" name="Title 1">
            <a:extLst>
              <a:ext uri="{FF2B5EF4-FFF2-40B4-BE49-F238E27FC236}">
                <a16:creationId xmlns:a16="http://schemas.microsoft.com/office/drawing/2014/main" id="{2B615534-F1E9-DE4C-B7BE-593FBB6DACB2}"/>
              </a:ext>
            </a:extLst>
          </p:cNvPr>
          <p:cNvSpPr txBox="1">
            <a:spLocks/>
          </p:cNvSpPr>
          <p:nvPr/>
        </p:nvSpPr>
        <p:spPr>
          <a:xfrm>
            <a:off x="424542" y="454816"/>
            <a:ext cx="11381015" cy="96805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3200" b="1" dirty="0">
                <a:solidFill>
                  <a:srgbClr val="00477F"/>
                </a:solidFill>
                <a:latin typeface="Arial" panose="020B0604020202020204" pitchFamily="34" charset="0"/>
                <a:cs typeface="Arial" panose="020B0604020202020204" pitchFamily="34" charset="0"/>
              </a:rPr>
              <a:t>Trust, Identity, Privacy, Protection, Safety, Security for Healthcare devices and data is needed - TIPPSS</a:t>
            </a:r>
          </a:p>
        </p:txBody>
      </p:sp>
    </p:spTree>
    <p:extLst>
      <p:ext uri="{BB962C8B-B14F-4D97-AF65-F5344CB8AC3E}">
        <p14:creationId xmlns:p14="http://schemas.microsoft.com/office/powerpoint/2010/main" val="2453956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4E9C4DE1-939B-C444-9105-4FFE4E243370}"/>
              </a:ext>
            </a:extLst>
          </p:cNvPr>
          <p:cNvSpPr txBox="1">
            <a:spLocks/>
          </p:cNvSpPr>
          <p:nvPr/>
        </p:nvSpPr>
        <p:spPr>
          <a:xfrm>
            <a:off x="-113112" y="300710"/>
            <a:ext cx="11775688" cy="1127180"/>
          </a:xfrm>
          <a:prstGeom prst="rect">
            <a:avLst/>
          </a:prstGeom>
          <a:noFill/>
        </p:spPr>
        <p:txBody>
          <a:bodyPr vert="horz" lIns="609600" bIns="97536" anchor="t" anchorCtr="0">
            <a:noAutofit/>
          </a:bodyPr>
          <a:lstStyle>
            <a:lvl1pPr algn="l" defTabSz="457200" rtl="0" eaLnBrk="0" fontAlgn="base" hangingPunct="0">
              <a:spcBef>
                <a:spcPct val="0"/>
              </a:spcBef>
              <a:spcAft>
                <a:spcPct val="0"/>
              </a:spcAft>
              <a:defRPr sz="2600" b="1" i="0" kern="1200" spc="0">
                <a:solidFill>
                  <a:schemeClr val="tx1"/>
                </a:solidFill>
                <a:latin typeface="Arial"/>
                <a:ea typeface="ＭＳ Ｐゴシック" pitchFamily="-110" charset="-128"/>
                <a:cs typeface="Arial"/>
              </a:defRPr>
            </a:lvl1pPr>
            <a:lvl2pPr algn="ctr" defTabSz="457200" rtl="0" eaLnBrk="0" fontAlgn="base" hangingPunct="0">
              <a:spcBef>
                <a:spcPct val="0"/>
              </a:spcBef>
              <a:spcAft>
                <a:spcPct val="0"/>
              </a:spcAft>
              <a:defRPr sz="4400">
                <a:solidFill>
                  <a:schemeClr val="tx1"/>
                </a:solidFill>
                <a:latin typeface="Calibri" pitchFamily="-110" charset="0"/>
                <a:ea typeface="ＭＳ Ｐゴシック" pitchFamily="-110" charset="-128"/>
                <a:cs typeface="ＭＳ Ｐゴシック" pitchFamily="-110" charset="-128"/>
              </a:defRPr>
            </a:lvl2pPr>
            <a:lvl3pPr algn="ctr" defTabSz="457200" rtl="0" eaLnBrk="0" fontAlgn="base" hangingPunct="0">
              <a:spcBef>
                <a:spcPct val="0"/>
              </a:spcBef>
              <a:spcAft>
                <a:spcPct val="0"/>
              </a:spcAft>
              <a:defRPr sz="4400">
                <a:solidFill>
                  <a:schemeClr val="tx1"/>
                </a:solidFill>
                <a:latin typeface="Calibri" pitchFamily="-110" charset="0"/>
                <a:ea typeface="ＭＳ Ｐゴシック" pitchFamily="-110" charset="-128"/>
                <a:cs typeface="ＭＳ Ｐゴシック" pitchFamily="-110" charset="-128"/>
              </a:defRPr>
            </a:lvl3pPr>
            <a:lvl4pPr algn="ctr" defTabSz="457200" rtl="0" eaLnBrk="0" fontAlgn="base" hangingPunct="0">
              <a:spcBef>
                <a:spcPct val="0"/>
              </a:spcBef>
              <a:spcAft>
                <a:spcPct val="0"/>
              </a:spcAft>
              <a:defRPr sz="4400">
                <a:solidFill>
                  <a:schemeClr val="tx1"/>
                </a:solidFill>
                <a:latin typeface="Calibri" pitchFamily="-110" charset="0"/>
                <a:ea typeface="ＭＳ Ｐゴシック" pitchFamily="-110" charset="-128"/>
                <a:cs typeface="ＭＳ Ｐゴシック" pitchFamily="-110" charset="-128"/>
              </a:defRPr>
            </a:lvl4pPr>
            <a:lvl5pPr algn="ctr" defTabSz="457200" rtl="0" eaLnBrk="0" fontAlgn="base" hangingPunct="0">
              <a:spcBef>
                <a:spcPct val="0"/>
              </a:spcBef>
              <a:spcAft>
                <a:spcPct val="0"/>
              </a:spcAft>
              <a:defRPr sz="4400">
                <a:solidFill>
                  <a:schemeClr val="tx1"/>
                </a:solidFill>
                <a:latin typeface="Calibri" pitchFamily="-110" charset="0"/>
                <a:ea typeface="ＭＳ Ｐゴシック" pitchFamily="-110" charset="-128"/>
                <a:cs typeface="ＭＳ Ｐゴシック" pitchFamily="-110" charset="-128"/>
              </a:defRPr>
            </a:lvl5pPr>
            <a:lvl6pPr marL="457200" algn="ctr" defTabSz="457200" rtl="0" fontAlgn="base">
              <a:spcBef>
                <a:spcPct val="0"/>
              </a:spcBef>
              <a:spcAft>
                <a:spcPct val="0"/>
              </a:spcAft>
              <a:defRPr sz="4400">
                <a:solidFill>
                  <a:schemeClr val="tx1"/>
                </a:solidFill>
                <a:latin typeface="Calibri" pitchFamily="-110" charset="0"/>
                <a:ea typeface="ＭＳ Ｐゴシック" pitchFamily="-110" charset="-128"/>
                <a:cs typeface="ＭＳ Ｐゴシック" pitchFamily="-110" charset="-128"/>
              </a:defRPr>
            </a:lvl6pPr>
            <a:lvl7pPr marL="914400" algn="ctr" defTabSz="457200" rtl="0" fontAlgn="base">
              <a:spcBef>
                <a:spcPct val="0"/>
              </a:spcBef>
              <a:spcAft>
                <a:spcPct val="0"/>
              </a:spcAft>
              <a:defRPr sz="4400">
                <a:solidFill>
                  <a:schemeClr val="tx1"/>
                </a:solidFill>
                <a:latin typeface="Calibri" pitchFamily="-110" charset="0"/>
                <a:ea typeface="ＭＳ Ｐゴシック" pitchFamily="-110" charset="-128"/>
                <a:cs typeface="ＭＳ Ｐゴシック" pitchFamily="-110" charset="-128"/>
              </a:defRPr>
            </a:lvl7pPr>
            <a:lvl8pPr marL="1371600" algn="ctr" defTabSz="457200" rtl="0" fontAlgn="base">
              <a:spcBef>
                <a:spcPct val="0"/>
              </a:spcBef>
              <a:spcAft>
                <a:spcPct val="0"/>
              </a:spcAft>
              <a:defRPr sz="4400">
                <a:solidFill>
                  <a:schemeClr val="tx1"/>
                </a:solidFill>
                <a:latin typeface="Calibri" pitchFamily="-110" charset="0"/>
                <a:ea typeface="ＭＳ Ｐゴシック" pitchFamily="-110" charset="-128"/>
                <a:cs typeface="ＭＳ Ｐゴシック" pitchFamily="-110" charset="-128"/>
              </a:defRPr>
            </a:lvl8pPr>
            <a:lvl9pPr marL="1828800" algn="ctr" defTabSz="457200" rtl="0" fontAlgn="base">
              <a:spcBef>
                <a:spcPct val="0"/>
              </a:spcBef>
              <a:spcAft>
                <a:spcPct val="0"/>
              </a:spcAft>
              <a:defRPr sz="4400">
                <a:solidFill>
                  <a:schemeClr val="tx1"/>
                </a:solidFill>
                <a:latin typeface="Calibri" pitchFamily="-110" charset="0"/>
                <a:ea typeface="ＭＳ Ｐゴシック" pitchFamily="-110" charset="-128"/>
                <a:cs typeface="ＭＳ Ｐゴシック" pitchFamily="-110" charset="-128"/>
              </a:defRPr>
            </a:lvl9pPr>
          </a:lstStyle>
          <a:p>
            <a:r>
              <a:rPr lang="en-US" sz="3200" dirty="0">
                <a:solidFill>
                  <a:srgbClr val="00477F"/>
                </a:solidFill>
              </a:rPr>
              <a:t>Focus on Enabling TIPPSS for IoT devices and data</a:t>
            </a:r>
          </a:p>
        </p:txBody>
      </p:sp>
      <p:sp>
        <p:nvSpPr>
          <p:cNvPr id="15" name="TextBox 14">
            <a:extLst>
              <a:ext uri="{FF2B5EF4-FFF2-40B4-BE49-F238E27FC236}">
                <a16:creationId xmlns:a16="http://schemas.microsoft.com/office/drawing/2014/main" id="{1364F920-2C3B-094A-BC2C-789162ACFF83}"/>
              </a:ext>
            </a:extLst>
          </p:cNvPr>
          <p:cNvSpPr txBox="1"/>
          <p:nvPr/>
        </p:nvSpPr>
        <p:spPr>
          <a:xfrm>
            <a:off x="0" y="6623491"/>
            <a:ext cx="12192000" cy="246221"/>
          </a:xfrm>
          <a:prstGeom prst="rect">
            <a:avLst/>
          </a:prstGeom>
          <a:noFill/>
        </p:spPr>
        <p:txBody>
          <a:bodyPr wrap="square" rtlCol="0">
            <a:spAutoFit/>
          </a:bodyPr>
          <a:lstStyle/>
          <a:p>
            <a:r>
              <a:rPr lang="en-US" sz="1000" i="1" dirty="0">
                <a:latin typeface="Arial" panose="020B0604020202020204" pitchFamily="34" charset="0"/>
                <a:cs typeface="Arial" panose="020B0604020202020204" pitchFamily="34" charset="0"/>
              </a:rPr>
              <a:t>Source: ”Enabling Trust and Security: TIPPSS for IoT”, IEEE IT Professional 2018; “Wearables and Medical Interoperability: The Evolving Frontier”, IEEE Computer 2018</a:t>
            </a:r>
          </a:p>
        </p:txBody>
      </p:sp>
      <p:pic>
        <p:nvPicPr>
          <p:cNvPr id="16" name="Picture 15">
            <a:extLst>
              <a:ext uri="{FF2B5EF4-FFF2-40B4-BE49-F238E27FC236}">
                <a16:creationId xmlns:a16="http://schemas.microsoft.com/office/drawing/2014/main" id="{602412A6-35C0-3040-BB39-4A69955C6DDC}"/>
              </a:ext>
            </a:extLst>
          </p:cNvPr>
          <p:cNvPicPr>
            <a:picLocks noChangeAspect="1"/>
          </p:cNvPicPr>
          <p:nvPr/>
        </p:nvPicPr>
        <p:blipFill rotWithShape="1">
          <a:blip r:embed="rId3"/>
          <a:srcRect l="10298" r="15971" b="21278"/>
          <a:stretch/>
        </p:blipFill>
        <p:spPr>
          <a:xfrm>
            <a:off x="902568" y="1075095"/>
            <a:ext cx="4636401" cy="5519170"/>
          </a:xfrm>
          <a:prstGeom prst="rect">
            <a:avLst/>
          </a:prstGeom>
        </p:spPr>
      </p:pic>
      <p:pic>
        <p:nvPicPr>
          <p:cNvPr id="3" name="Picture 2">
            <a:extLst>
              <a:ext uri="{FF2B5EF4-FFF2-40B4-BE49-F238E27FC236}">
                <a16:creationId xmlns:a16="http://schemas.microsoft.com/office/drawing/2014/main" id="{F6031FFB-35B4-8A45-8D4A-B49963FEB2BD}"/>
              </a:ext>
            </a:extLst>
          </p:cNvPr>
          <p:cNvPicPr>
            <a:picLocks noChangeAspect="1"/>
          </p:cNvPicPr>
          <p:nvPr/>
        </p:nvPicPr>
        <p:blipFill rotWithShape="1">
          <a:blip r:embed="rId4"/>
          <a:srcRect b="20058"/>
          <a:stretch/>
        </p:blipFill>
        <p:spPr>
          <a:xfrm>
            <a:off x="5987008" y="1075095"/>
            <a:ext cx="5251714" cy="5572564"/>
          </a:xfrm>
          <a:prstGeom prst="rect">
            <a:avLst/>
          </a:prstGeom>
        </p:spPr>
      </p:pic>
      <p:sp>
        <p:nvSpPr>
          <p:cNvPr id="8" name="Slide Number Placeholder 3">
            <a:extLst>
              <a:ext uri="{FF2B5EF4-FFF2-40B4-BE49-F238E27FC236}">
                <a16:creationId xmlns:a16="http://schemas.microsoft.com/office/drawing/2014/main" id="{3FDDB66A-C015-A940-BA30-909FC8CBC8D8}"/>
              </a:ext>
            </a:extLst>
          </p:cNvPr>
          <p:cNvSpPr txBox="1">
            <a:spLocks/>
          </p:cNvSpPr>
          <p:nvPr/>
        </p:nvSpPr>
        <p:spPr>
          <a:xfrm>
            <a:off x="9349800" y="6565039"/>
            <a:ext cx="2743200" cy="29296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64BD535-71E2-594A-8812-64BF56CF7653}" type="slidenum">
              <a:rPr lang="en-US" smtClean="0">
                <a:solidFill>
                  <a:schemeClr val="tx1"/>
                </a:solidFill>
                <a:latin typeface="Calibri" panose="020F0502020204030204"/>
              </a:rPr>
              <a:pPr/>
              <a:t>19</a:t>
            </a:fld>
            <a:endParaRPr lang="en-US" dirty="0">
              <a:solidFill>
                <a:schemeClr val="tx1"/>
              </a:solidFill>
              <a:latin typeface="Calibri" panose="020F0502020204030204"/>
            </a:endParaRPr>
          </a:p>
        </p:txBody>
      </p:sp>
    </p:spTree>
    <p:extLst>
      <p:ext uri="{BB962C8B-B14F-4D97-AF65-F5344CB8AC3E}">
        <p14:creationId xmlns:p14="http://schemas.microsoft.com/office/powerpoint/2010/main" val="1841604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F200F-56BA-6C49-A80F-A0280601FF11}"/>
              </a:ext>
            </a:extLst>
          </p:cNvPr>
          <p:cNvSpPr>
            <a:spLocks noGrp="1"/>
          </p:cNvSpPr>
          <p:nvPr>
            <p:ph type="title"/>
          </p:nvPr>
        </p:nvSpPr>
        <p:spPr/>
        <p:txBody>
          <a:bodyPr>
            <a:normAutofit/>
          </a:bodyPr>
          <a:lstStyle/>
          <a:p>
            <a:r>
              <a:rPr lang="en-US" sz="3200" b="1" dirty="0">
                <a:solidFill>
                  <a:srgbClr val="00477F"/>
                </a:solidFill>
                <a:latin typeface="Arial" panose="020B0604020202020204" pitchFamily="34" charset="0"/>
                <a:cs typeface="Arial" panose="020B0604020202020204" pitchFamily="34" charset="0"/>
              </a:rPr>
              <a:t>Mitch Parker - Background</a:t>
            </a:r>
          </a:p>
        </p:txBody>
      </p:sp>
      <p:sp>
        <p:nvSpPr>
          <p:cNvPr id="3" name="Content Placeholder 2">
            <a:extLst>
              <a:ext uri="{FF2B5EF4-FFF2-40B4-BE49-F238E27FC236}">
                <a16:creationId xmlns:a16="http://schemas.microsoft.com/office/drawing/2014/main" id="{E3A51CE6-CAFF-AA4D-A2F5-671F438BC936}"/>
              </a:ext>
            </a:extLst>
          </p:cNvPr>
          <p:cNvSpPr>
            <a:spLocks noGrp="1"/>
          </p:cNvSpPr>
          <p:nvPr>
            <p:ph idx="1"/>
          </p:nvPr>
        </p:nvSpPr>
        <p:spPr>
          <a:xfrm>
            <a:off x="838200" y="1810385"/>
            <a:ext cx="10515600" cy="4351338"/>
          </a:xfrm>
        </p:spPr>
        <p:txBody>
          <a:bodyPr/>
          <a:lstStyle/>
          <a:p>
            <a:r>
              <a:rPr lang="en-US" dirty="0"/>
              <a:t>Executive Director of Information Security and Compliance, IU Health, Sep. 2016 -</a:t>
            </a:r>
          </a:p>
          <a:p>
            <a:r>
              <a:rPr lang="en-US" dirty="0"/>
              <a:t>Former CISO, Temple University Health System, Nov. 2008- Sep. 2016</a:t>
            </a:r>
          </a:p>
          <a:p>
            <a:r>
              <a:rPr lang="en-US" dirty="0"/>
              <a:t>10+ years in securing medical devices in academic health environments</a:t>
            </a:r>
          </a:p>
          <a:p>
            <a:r>
              <a:rPr lang="en-US" dirty="0"/>
              <a:t>6 years DOD Information Assurance experience vetting vendors to DOD standards</a:t>
            </a:r>
          </a:p>
        </p:txBody>
      </p:sp>
      <p:sp>
        <p:nvSpPr>
          <p:cNvPr id="4" name="Slide Number Placeholder 3">
            <a:extLst>
              <a:ext uri="{FF2B5EF4-FFF2-40B4-BE49-F238E27FC236}">
                <a16:creationId xmlns:a16="http://schemas.microsoft.com/office/drawing/2014/main" id="{AD1D2D64-44D2-104A-91D2-A56ED9C8F794}"/>
              </a:ext>
            </a:extLst>
          </p:cNvPr>
          <p:cNvSpPr txBox="1">
            <a:spLocks/>
          </p:cNvSpPr>
          <p:nvPr/>
        </p:nvSpPr>
        <p:spPr>
          <a:xfrm>
            <a:off x="9349800" y="6565039"/>
            <a:ext cx="2743200" cy="29296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64BD535-71E2-594A-8812-64BF56CF7653}" type="slidenum">
              <a:rPr lang="en-US" smtClean="0">
                <a:solidFill>
                  <a:schemeClr val="tx1"/>
                </a:solidFill>
                <a:latin typeface="Calibri" panose="020F0502020204030204"/>
              </a:rPr>
              <a:pPr/>
              <a:t>2</a:t>
            </a:fld>
            <a:endParaRPr lang="en-US" dirty="0">
              <a:solidFill>
                <a:schemeClr val="tx1"/>
              </a:solidFill>
              <a:latin typeface="Calibri" panose="020F0502020204030204"/>
            </a:endParaRPr>
          </a:p>
        </p:txBody>
      </p:sp>
    </p:spTree>
    <p:extLst>
      <p:ext uri="{BB962C8B-B14F-4D97-AF65-F5344CB8AC3E}">
        <p14:creationId xmlns:p14="http://schemas.microsoft.com/office/powerpoint/2010/main" val="28772608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10909" b="5320"/>
          <a:stretch/>
        </p:blipFill>
        <p:spPr>
          <a:xfrm>
            <a:off x="217782" y="779070"/>
            <a:ext cx="11811488" cy="5932449"/>
          </a:xfrm>
          <a:prstGeom prst="rect">
            <a:avLst/>
          </a:prstGeom>
        </p:spPr>
      </p:pic>
      <p:sp>
        <p:nvSpPr>
          <p:cNvPr id="2" name="Oval 1">
            <a:extLst>
              <a:ext uri="{FF2B5EF4-FFF2-40B4-BE49-F238E27FC236}">
                <a16:creationId xmlns:a16="http://schemas.microsoft.com/office/drawing/2014/main" id="{3A48EAFA-979A-2F42-A9FC-C5A938B33627}"/>
              </a:ext>
            </a:extLst>
          </p:cNvPr>
          <p:cNvSpPr/>
          <p:nvPr/>
        </p:nvSpPr>
        <p:spPr>
          <a:xfrm>
            <a:off x="7527073" y="2783727"/>
            <a:ext cx="1588552" cy="1643308"/>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3">
            <a:extLst>
              <a:ext uri="{FF2B5EF4-FFF2-40B4-BE49-F238E27FC236}">
                <a16:creationId xmlns:a16="http://schemas.microsoft.com/office/drawing/2014/main" id="{C7817A82-3CC3-C14A-A574-5D5C812D6B38}"/>
              </a:ext>
            </a:extLst>
          </p:cNvPr>
          <p:cNvSpPr txBox="1">
            <a:spLocks/>
          </p:cNvSpPr>
          <p:nvPr/>
        </p:nvSpPr>
        <p:spPr>
          <a:xfrm>
            <a:off x="9349800" y="6565039"/>
            <a:ext cx="2743200" cy="29296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64BD535-71E2-594A-8812-64BF56CF7653}" type="slidenum">
              <a:rPr lang="en-US" smtClean="0">
                <a:solidFill>
                  <a:schemeClr val="tx1"/>
                </a:solidFill>
                <a:latin typeface="Calibri" panose="020F0502020204030204"/>
              </a:rPr>
              <a:pPr/>
              <a:t>20</a:t>
            </a:fld>
            <a:endParaRPr lang="en-US" dirty="0">
              <a:solidFill>
                <a:schemeClr val="tx1"/>
              </a:solidFill>
              <a:latin typeface="Calibri" panose="020F0502020204030204"/>
            </a:endParaRPr>
          </a:p>
        </p:txBody>
      </p:sp>
      <p:sp>
        <p:nvSpPr>
          <p:cNvPr id="6" name="Title 1">
            <a:extLst>
              <a:ext uri="{FF2B5EF4-FFF2-40B4-BE49-F238E27FC236}">
                <a16:creationId xmlns:a16="http://schemas.microsoft.com/office/drawing/2014/main" id="{60AC692D-C99A-9C43-BFCB-799FA83F7C5B}"/>
              </a:ext>
            </a:extLst>
          </p:cNvPr>
          <p:cNvSpPr txBox="1">
            <a:spLocks/>
          </p:cNvSpPr>
          <p:nvPr/>
        </p:nvSpPr>
        <p:spPr>
          <a:xfrm>
            <a:off x="433018" y="329322"/>
            <a:ext cx="11381015" cy="96805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3200" b="1" dirty="0">
                <a:solidFill>
                  <a:srgbClr val="00477F"/>
                </a:solidFill>
                <a:latin typeface="Arial" panose="020B0604020202020204" pitchFamily="34" charset="0"/>
                <a:cs typeface="Arial" panose="020B0604020202020204" pitchFamily="34" charset="0"/>
              </a:rPr>
              <a:t>Blockchain in healthcare use cases abound</a:t>
            </a:r>
          </a:p>
          <a:p>
            <a:pPr>
              <a:lnSpc>
                <a:spcPct val="100000"/>
              </a:lnSpc>
            </a:pPr>
            <a:endParaRPr lang="en-US" sz="3200" b="1" dirty="0">
              <a:solidFill>
                <a:srgbClr val="00477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1738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E86225-FAC2-0E4F-8E3F-F8A59CEA6D29}"/>
              </a:ext>
            </a:extLst>
          </p:cNvPr>
          <p:cNvPicPr>
            <a:picLocks noChangeAspect="1"/>
          </p:cNvPicPr>
          <p:nvPr/>
        </p:nvPicPr>
        <p:blipFill>
          <a:blip r:embed="rId3"/>
          <a:stretch>
            <a:fillRect/>
          </a:stretch>
        </p:blipFill>
        <p:spPr>
          <a:xfrm>
            <a:off x="2514600" y="1616452"/>
            <a:ext cx="6838088" cy="4816392"/>
          </a:xfrm>
          <a:prstGeom prst="rect">
            <a:avLst/>
          </a:prstGeom>
        </p:spPr>
      </p:pic>
      <p:sp>
        <p:nvSpPr>
          <p:cNvPr id="7" name="Rectangle 6">
            <a:extLst>
              <a:ext uri="{FF2B5EF4-FFF2-40B4-BE49-F238E27FC236}">
                <a16:creationId xmlns:a16="http://schemas.microsoft.com/office/drawing/2014/main" id="{D6E734C2-8BD0-F246-A0D4-CC5BDB56808D}"/>
              </a:ext>
            </a:extLst>
          </p:cNvPr>
          <p:cNvSpPr/>
          <p:nvPr/>
        </p:nvSpPr>
        <p:spPr>
          <a:xfrm>
            <a:off x="0" y="6620377"/>
            <a:ext cx="9697814" cy="246221"/>
          </a:xfrm>
          <a:prstGeom prst="rect">
            <a:avLst/>
          </a:prstGeom>
        </p:spPr>
        <p:txBody>
          <a:bodyPr wrap="square">
            <a:spAutoFit/>
          </a:bodyPr>
          <a:lstStyle/>
          <a:p>
            <a:r>
              <a:rPr lang="en-US" sz="1000" i="1" dirty="0"/>
              <a:t>Source: https://www.goodfirms.co/blog/iot-connection-with-trending-technologies</a:t>
            </a:r>
          </a:p>
        </p:txBody>
      </p:sp>
      <p:sp>
        <p:nvSpPr>
          <p:cNvPr id="109" name="Slide Number Placeholder 3">
            <a:extLst>
              <a:ext uri="{FF2B5EF4-FFF2-40B4-BE49-F238E27FC236}">
                <a16:creationId xmlns:a16="http://schemas.microsoft.com/office/drawing/2014/main" id="{5204F8D8-B27C-8D4B-A72F-B662D514A618}"/>
              </a:ext>
            </a:extLst>
          </p:cNvPr>
          <p:cNvSpPr txBox="1">
            <a:spLocks/>
          </p:cNvSpPr>
          <p:nvPr/>
        </p:nvSpPr>
        <p:spPr>
          <a:xfrm>
            <a:off x="9349800" y="6565039"/>
            <a:ext cx="2743200" cy="29296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64BD535-71E2-594A-8812-64BF56CF7653}" type="slidenum">
              <a:rPr lang="en-US" smtClean="0">
                <a:solidFill>
                  <a:schemeClr val="tx1"/>
                </a:solidFill>
                <a:latin typeface="Calibri" panose="020F0502020204030204"/>
              </a:rPr>
              <a:pPr/>
              <a:t>21</a:t>
            </a:fld>
            <a:endParaRPr lang="en-US" dirty="0">
              <a:solidFill>
                <a:schemeClr val="tx1"/>
              </a:solidFill>
              <a:latin typeface="Calibri" panose="020F0502020204030204"/>
            </a:endParaRPr>
          </a:p>
        </p:txBody>
      </p:sp>
      <p:sp>
        <p:nvSpPr>
          <p:cNvPr id="6" name="Title 3">
            <a:extLst>
              <a:ext uri="{FF2B5EF4-FFF2-40B4-BE49-F238E27FC236}">
                <a16:creationId xmlns:a16="http://schemas.microsoft.com/office/drawing/2014/main" id="{1E2DF4AD-6FDA-BB45-BAFE-33E1717FE24D}"/>
              </a:ext>
            </a:extLst>
          </p:cNvPr>
          <p:cNvSpPr txBox="1">
            <a:spLocks/>
          </p:cNvSpPr>
          <p:nvPr/>
        </p:nvSpPr>
        <p:spPr>
          <a:xfrm>
            <a:off x="-113112" y="415013"/>
            <a:ext cx="12000312" cy="1127180"/>
          </a:xfrm>
          <a:prstGeom prst="rect">
            <a:avLst/>
          </a:prstGeom>
          <a:noFill/>
        </p:spPr>
        <p:txBody>
          <a:bodyPr vert="horz" lIns="609600" bIns="97536" anchor="t" anchorCtr="0">
            <a:noAutofit/>
          </a:bodyPr>
          <a:lstStyle>
            <a:lvl1pPr algn="l" defTabSz="457200" rtl="0" eaLnBrk="0" fontAlgn="base" hangingPunct="0">
              <a:spcBef>
                <a:spcPct val="0"/>
              </a:spcBef>
              <a:spcAft>
                <a:spcPct val="0"/>
              </a:spcAft>
              <a:defRPr sz="2600" b="1" i="0" kern="1200" spc="0">
                <a:solidFill>
                  <a:schemeClr val="tx1"/>
                </a:solidFill>
                <a:latin typeface="Arial"/>
                <a:ea typeface="ＭＳ Ｐゴシック" pitchFamily="-110" charset="-128"/>
                <a:cs typeface="Arial"/>
              </a:defRPr>
            </a:lvl1pPr>
            <a:lvl2pPr algn="ctr" defTabSz="457200" rtl="0" eaLnBrk="0" fontAlgn="base" hangingPunct="0">
              <a:spcBef>
                <a:spcPct val="0"/>
              </a:spcBef>
              <a:spcAft>
                <a:spcPct val="0"/>
              </a:spcAft>
              <a:defRPr sz="4400">
                <a:solidFill>
                  <a:schemeClr val="tx1"/>
                </a:solidFill>
                <a:latin typeface="Calibri" pitchFamily="-110" charset="0"/>
                <a:ea typeface="ＭＳ Ｐゴシック" pitchFamily="-110" charset="-128"/>
                <a:cs typeface="ＭＳ Ｐゴシック" pitchFamily="-110" charset="-128"/>
              </a:defRPr>
            </a:lvl2pPr>
            <a:lvl3pPr algn="ctr" defTabSz="457200" rtl="0" eaLnBrk="0" fontAlgn="base" hangingPunct="0">
              <a:spcBef>
                <a:spcPct val="0"/>
              </a:spcBef>
              <a:spcAft>
                <a:spcPct val="0"/>
              </a:spcAft>
              <a:defRPr sz="4400">
                <a:solidFill>
                  <a:schemeClr val="tx1"/>
                </a:solidFill>
                <a:latin typeface="Calibri" pitchFamily="-110" charset="0"/>
                <a:ea typeface="ＭＳ Ｐゴシック" pitchFamily="-110" charset="-128"/>
                <a:cs typeface="ＭＳ Ｐゴシック" pitchFamily="-110" charset="-128"/>
              </a:defRPr>
            </a:lvl3pPr>
            <a:lvl4pPr algn="ctr" defTabSz="457200" rtl="0" eaLnBrk="0" fontAlgn="base" hangingPunct="0">
              <a:spcBef>
                <a:spcPct val="0"/>
              </a:spcBef>
              <a:spcAft>
                <a:spcPct val="0"/>
              </a:spcAft>
              <a:defRPr sz="4400">
                <a:solidFill>
                  <a:schemeClr val="tx1"/>
                </a:solidFill>
                <a:latin typeface="Calibri" pitchFamily="-110" charset="0"/>
                <a:ea typeface="ＭＳ Ｐゴシック" pitchFamily="-110" charset="-128"/>
                <a:cs typeface="ＭＳ Ｐゴシック" pitchFamily="-110" charset="-128"/>
              </a:defRPr>
            </a:lvl4pPr>
            <a:lvl5pPr algn="ctr" defTabSz="457200" rtl="0" eaLnBrk="0" fontAlgn="base" hangingPunct="0">
              <a:spcBef>
                <a:spcPct val="0"/>
              </a:spcBef>
              <a:spcAft>
                <a:spcPct val="0"/>
              </a:spcAft>
              <a:defRPr sz="4400">
                <a:solidFill>
                  <a:schemeClr val="tx1"/>
                </a:solidFill>
                <a:latin typeface="Calibri" pitchFamily="-110" charset="0"/>
                <a:ea typeface="ＭＳ Ｐゴシック" pitchFamily="-110" charset="-128"/>
                <a:cs typeface="ＭＳ Ｐゴシック" pitchFamily="-110" charset="-128"/>
              </a:defRPr>
            </a:lvl5pPr>
            <a:lvl6pPr marL="457200" algn="ctr" defTabSz="457200" rtl="0" fontAlgn="base">
              <a:spcBef>
                <a:spcPct val="0"/>
              </a:spcBef>
              <a:spcAft>
                <a:spcPct val="0"/>
              </a:spcAft>
              <a:defRPr sz="4400">
                <a:solidFill>
                  <a:schemeClr val="tx1"/>
                </a:solidFill>
                <a:latin typeface="Calibri" pitchFamily="-110" charset="0"/>
                <a:ea typeface="ＭＳ Ｐゴシック" pitchFamily="-110" charset="-128"/>
                <a:cs typeface="ＭＳ Ｐゴシック" pitchFamily="-110" charset="-128"/>
              </a:defRPr>
            </a:lvl6pPr>
            <a:lvl7pPr marL="914400" algn="ctr" defTabSz="457200" rtl="0" fontAlgn="base">
              <a:spcBef>
                <a:spcPct val="0"/>
              </a:spcBef>
              <a:spcAft>
                <a:spcPct val="0"/>
              </a:spcAft>
              <a:defRPr sz="4400">
                <a:solidFill>
                  <a:schemeClr val="tx1"/>
                </a:solidFill>
                <a:latin typeface="Calibri" pitchFamily="-110" charset="0"/>
                <a:ea typeface="ＭＳ Ｐゴシック" pitchFamily="-110" charset="-128"/>
                <a:cs typeface="ＭＳ Ｐゴシック" pitchFamily="-110" charset="-128"/>
              </a:defRPr>
            </a:lvl7pPr>
            <a:lvl8pPr marL="1371600" algn="ctr" defTabSz="457200" rtl="0" fontAlgn="base">
              <a:spcBef>
                <a:spcPct val="0"/>
              </a:spcBef>
              <a:spcAft>
                <a:spcPct val="0"/>
              </a:spcAft>
              <a:defRPr sz="4400">
                <a:solidFill>
                  <a:schemeClr val="tx1"/>
                </a:solidFill>
                <a:latin typeface="Calibri" pitchFamily="-110" charset="0"/>
                <a:ea typeface="ＭＳ Ｐゴシック" pitchFamily="-110" charset="-128"/>
                <a:cs typeface="ＭＳ Ｐゴシック" pitchFamily="-110" charset="-128"/>
              </a:defRPr>
            </a:lvl8pPr>
            <a:lvl9pPr marL="1828800" algn="ctr" defTabSz="457200" rtl="0" fontAlgn="base">
              <a:spcBef>
                <a:spcPct val="0"/>
              </a:spcBef>
              <a:spcAft>
                <a:spcPct val="0"/>
              </a:spcAft>
              <a:defRPr sz="4400">
                <a:solidFill>
                  <a:schemeClr val="tx1"/>
                </a:solidFill>
                <a:latin typeface="Calibri" pitchFamily="-110" charset="0"/>
                <a:ea typeface="ＭＳ Ｐゴシック" pitchFamily="-110" charset="-128"/>
                <a:cs typeface="ＭＳ Ｐゴシック" pitchFamily="-110" charset="-128"/>
              </a:defRPr>
            </a:lvl9pPr>
          </a:lstStyle>
          <a:p>
            <a:r>
              <a:rPr lang="en-US" sz="3200" dirty="0">
                <a:solidFill>
                  <a:srgbClr val="00477F"/>
                </a:solidFill>
                <a:latin typeface="Arial" panose="020B0604020202020204" pitchFamily="34" charset="0"/>
                <a:cs typeface="Arial" panose="020B0604020202020204" pitchFamily="34" charset="0"/>
              </a:rPr>
              <a:t>Advanced Technology Integration Will Portend the Future</a:t>
            </a:r>
          </a:p>
        </p:txBody>
      </p:sp>
    </p:spTree>
    <p:extLst>
      <p:ext uri="{BB962C8B-B14F-4D97-AF65-F5344CB8AC3E}">
        <p14:creationId xmlns:p14="http://schemas.microsoft.com/office/powerpoint/2010/main" val="1043270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55421-0B58-DB47-AF26-ADB3AC44C8AF}"/>
              </a:ext>
            </a:extLst>
          </p:cNvPr>
          <p:cNvSpPr>
            <a:spLocks noGrp="1"/>
          </p:cNvSpPr>
          <p:nvPr>
            <p:ph type="title"/>
          </p:nvPr>
        </p:nvSpPr>
        <p:spPr>
          <a:xfrm>
            <a:off x="433251" y="306232"/>
            <a:ext cx="7678730" cy="1198985"/>
          </a:xfrm>
        </p:spPr>
        <p:txBody>
          <a:bodyPr>
            <a:normAutofit/>
          </a:bodyPr>
          <a:lstStyle/>
          <a:p>
            <a:r>
              <a:rPr lang="en-US" sz="3200" b="1" dirty="0">
                <a:solidFill>
                  <a:srgbClr val="00477F"/>
                </a:solidFill>
                <a:latin typeface="Arial" panose="020B0604020202020204" pitchFamily="34" charset="0"/>
                <a:cs typeface="Arial" panose="020B0604020202020204" pitchFamily="34" charset="0"/>
              </a:rPr>
              <a:t>Blockchain in Healthcare Today – </a:t>
            </a:r>
            <a:br>
              <a:rPr lang="en-US" sz="3200" b="1" dirty="0">
                <a:solidFill>
                  <a:srgbClr val="00477F"/>
                </a:solidFill>
                <a:latin typeface="Arial" panose="020B0604020202020204" pitchFamily="34" charset="0"/>
                <a:cs typeface="Arial" panose="020B0604020202020204" pitchFamily="34" charset="0"/>
              </a:rPr>
            </a:br>
            <a:r>
              <a:rPr lang="en-US" sz="3200" b="1" dirty="0">
                <a:solidFill>
                  <a:srgbClr val="00477F"/>
                </a:solidFill>
                <a:latin typeface="Arial" panose="020B0604020202020204" pitchFamily="34" charset="0"/>
                <a:cs typeface="Arial" panose="020B0604020202020204" pitchFamily="34" charset="0"/>
              </a:rPr>
              <a:t>Open access peer-review journal</a:t>
            </a:r>
          </a:p>
        </p:txBody>
      </p:sp>
      <p:pic>
        <p:nvPicPr>
          <p:cNvPr id="8" name="Picture 7">
            <a:extLst>
              <a:ext uri="{FF2B5EF4-FFF2-40B4-BE49-F238E27FC236}">
                <a16:creationId xmlns:a16="http://schemas.microsoft.com/office/drawing/2014/main" id="{08F12701-1232-4045-A430-9EB3BD10C143}"/>
              </a:ext>
            </a:extLst>
          </p:cNvPr>
          <p:cNvPicPr>
            <a:picLocks noChangeAspect="1"/>
          </p:cNvPicPr>
          <p:nvPr/>
        </p:nvPicPr>
        <p:blipFill rotWithShape="1">
          <a:blip r:embed="rId2"/>
          <a:srcRect l="64849" t="6348" r="7049" b="63878"/>
          <a:stretch/>
        </p:blipFill>
        <p:spPr>
          <a:xfrm>
            <a:off x="4849585" y="3654391"/>
            <a:ext cx="5260746" cy="3057128"/>
          </a:xfrm>
          <a:prstGeom prst="rect">
            <a:avLst/>
          </a:prstGeom>
        </p:spPr>
      </p:pic>
      <p:sp>
        <p:nvSpPr>
          <p:cNvPr id="12" name="Slide Number Placeholder 3">
            <a:extLst>
              <a:ext uri="{FF2B5EF4-FFF2-40B4-BE49-F238E27FC236}">
                <a16:creationId xmlns:a16="http://schemas.microsoft.com/office/drawing/2014/main" id="{938BF360-FF15-C643-A74A-32CC0EDFF86F}"/>
              </a:ext>
            </a:extLst>
          </p:cNvPr>
          <p:cNvSpPr txBox="1">
            <a:spLocks/>
          </p:cNvSpPr>
          <p:nvPr/>
        </p:nvSpPr>
        <p:spPr>
          <a:xfrm>
            <a:off x="9349800" y="6565039"/>
            <a:ext cx="2743200" cy="29296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64BD535-71E2-594A-8812-64BF56CF7653}" type="slidenum">
              <a:rPr lang="en-US" smtClean="0">
                <a:solidFill>
                  <a:schemeClr val="tx1"/>
                </a:solidFill>
                <a:latin typeface="Calibri" panose="020F0502020204030204"/>
              </a:rPr>
              <a:pPr/>
              <a:t>22</a:t>
            </a:fld>
            <a:endParaRPr lang="en-US" dirty="0">
              <a:solidFill>
                <a:schemeClr val="tx1"/>
              </a:solidFill>
              <a:latin typeface="Calibri" panose="020F0502020204030204"/>
            </a:endParaRPr>
          </a:p>
        </p:txBody>
      </p:sp>
      <p:pic>
        <p:nvPicPr>
          <p:cNvPr id="5" name="Picture 4">
            <a:extLst>
              <a:ext uri="{FF2B5EF4-FFF2-40B4-BE49-F238E27FC236}">
                <a16:creationId xmlns:a16="http://schemas.microsoft.com/office/drawing/2014/main" id="{16DCF87E-BA3F-5540-A673-7F3F875A6F0B}"/>
              </a:ext>
            </a:extLst>
          </p:cNvPr>
          <p:cNvPicPr>
            <a:picLocks noChangeAspect="1"/>
          </p:cNvPicPr>
          <p:nvPr/>
        </p:nvPicPr>
        <p:blipFill rotWithShape="1">
          <a:blip r:embed="rId2"/>
          <a:srcRect l="2285" t="20854" r="76369" b="19971"/>
          <a:stretch/>
        </p:blipFill>
        <p:spPr>
          <a:xfrm>
            <a:off x="436126" y="1456230"/>
            <a:ext cx="3738516" cy="4968740"/>
          </a:xfrm>
          <a:prstGeom prst="rect">
            <a:avLst/>
          </a:prstGeom>
        </p:spPr>
      </p:pic>
      <p:sp>
        <p:nvSpPr>
          <p:cNvPr id="3" name="TextBox 2">
            <a:extLst>
              <a:ext uri="{FF2B5EF4-FFF2-40B4-BE49-F238E27FC236}">
                <a16:creationId xmlns:a16="http://schemas.microsoft.com/office/drawing/2014/main" id="{0365FDF5-7061-1943-A8AB-EE608AAEE30D}"/>
              </a:ext>
            </a:extLst>
          </p:cNvPr>
          <p:cNvSpPr txBox="1"/>
          <p:nvPr/>
        </p:nvSpPr>
        <p:spPr>
          <a:xfrm>
            <a:off x="4563708" y="1646085"/>
            <a:ext cx="7062235" cy="2677656"/>
          </a:xfrm>
          <a:prstGeom prst="rect">
            <a:avLst/>
          </a:prstGeom>
          <a:noFill/>
        </p:spPr>
        <p:txBody>
          <a:bodyPr wrap="square" rtlCol="0">
            <a:spAutoFit/>
          </a:bodyPr>
          <a:lstStyle/>
          <a:p>
            <a:pPr marL="285750" indent="-285750">
              <a:buFont typeface="Arial" panose="020B0604020202020204" pitchFamily="34" charset="0"/>
              <a:buChar char="•"/>
            </a:pPr>
            <a:r>
              <a:rPr lang="en-US" sz="2800" dirty="0"/>
              <a:t>On-line journal</a:t>
            </a:r>
          </a:p>
          <a:p>
            <a:pPr marL="285750" indent="-285750">
              <a:buFont typeface="Arial" panose="020B0604020202020204" pitchFamily="34" charset="0"/>
              <a:buChar char="•"/>
            </a:pPr>
            <a:r>
              <a:rPr lang="en-US" sz="2800" dirty="0"/>
              <a:t>Original manuscripts, use cases, research </a:t>
            </a:r>
          </a:p>
          <a:p>
            <a:pPr marL="285750" indent="-285750">
              <a:buFont typeface="Arial" panose="020B0604020202020204" pitchFamily="34" charset="0"/>
              <a:buChar char="•"/>
            </a:pPr>
            <a:r>
              <a:rPr lang="en-US" sz="2800" dirty="0"/>
              <a:t>Published on a continuous basis</a:t>
            </a:r>
          </a:p>
          <a:p>
            <a:pPr marL="285750" indent="-285750">
              <a:buFont typeface="Arial" panose="020B0604020202020204" pitchFamily="34" charset="0"/>
              <a:buChar char="•"/>
            </a:pPr>
            <a:r>
              <a:rPr lang="en-US" sz="2800" dirty="0"/>
              <a:t>20,000 downloads in 65 countries</a:t>
            </a:r>
          </a:p>
          <a:p>
            <a:pPr marL="285750" indent="-285750">
              <a:buFont typeface="Arial" panose="020B0604020202020204" pitchFamily="34" charset="0"/>
              <a:buChar char="•"/>
            </a:pPr>
            <a:r>
              <a:rPr lang="en-US" sz="2800" dirty="0"/>
              <a:t>Available on Alexa!</a:t>
            </a:r>
          </a:p>
          <a:p>
            <a:pPr marL="285750" indent="-285750">
              <a:buFont typeface="Arial" panose="020B0604020202020204" pitchFamily="34" charset="0"/>
              <a:buChar char="•"/>
            </a:pPr>
            <a:r>
              <a:rPr lang="en-US" sz="2800" dirty="0">
                <a:hlinkClick r:id="rId3"/>
              </a:rPr>
              <a:t>https://blockchainhealthcaretoday.com/</a:t>
            </a:r>
            <a:endParaRPr lang="en-US" sz="2800" dirty="0"/>
          </a:p>
        </p:txBody>
      </p:sp>
    </p:spTree>
    <p:extLst>
      <p:ext uri="{BB962C8B-B14F-4D97-AF65-F5344CB8AC3E}">
        <p14:creationId xmlns:p14="http://schemas.microsoft.com/office/powerpoint/2010/main" val="1100372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61816-C6D1-F648-975B-461E188A2FD5}"/>
              </a:ext>
            </a:extLst>
          </p:cNvPr>
          <p:cNvSpPr>
            <a:spLocks noGrp="1"/>
          </p:cNvSpPr>
          <p:nvPr>
            <p:ph type="title"/>
          </p:nvPr>
        </p:nvSpPr>
        <p:spPr>
          <a:xfrm>
            <a:off x="411238" y="217300"/>
            <a:ext cx="11780762" cy="1325563"/>
          </a:xfrm>
        </p:spPr>
        <p:txBody>
          <a:bodyPr>
            <a:noAutofit/>
          </a:bodyPr>
          <a:lstStyle/>
          <a:p>
            <a:r>
              <a:rPr lang="en-US" sz="3200" b="1" dirty="0">
                <a:solidFill>
                  <a:srgbClr val="00477F"/>
                </a:solidFill>
                <a:latin typeface="Arial" panose="020B0604020202020204" pitchFamily="34" charset="0"/>
                <a:cs typeface="Arial" panose="020B0604020202020204" pitchFamily="34" charset="0"/>
              </a:rPr>
              <a:t>Read our new book on TIPPSS for IoT </a:t>
            </a:r>
            <a:br>
              <a:rPr lang="en-US" sz="3200" b="1" dirty="0">
                <a:solidFill>
                  <a:srgbClr val="00477F"/>
                </a:solidFill>
                <a:latin typeface="Arial" panose="020B0604020202020204" pitchFamily="34" charset="0"/>
                <a:cs typeface="Arial" panose="020B0604020202020204" pitchFamily="34" charset="0"/>
              </a:rPr>
            </a:br>
            <a:r>
              <a:rPr lang="en-US" sz="3200" b="1" dirty="0">
                <a:solidFill>
                  <a:srgbClr val="00477F"/>
                </a:solidFill>
                <a:latin typeface="Arial" panose="020B0604020202020204" pitchFamily="34" charset="0"/>
                <a:cs typeface="Arial" panose="020B0604020202020204" pitchFamily="34" charset="0"/>
              </a:rPr>
              <a:t>by 17 women authors from around the world</a:t>
            </a:r>
          </a:p>
        </p:txBody>
      </p:sp>
      <p:pic>
        <p:nvPicPr>
          <p:cNvPr id="4" name="Picture 3">
            <a:extLst>
              <a:ext uri="{FF2B5EF4-FFF2-40B4-BE49-F238E27FC236}">
                <a16:creationId xmlns:a16="http://schemas.microsoft.com/office/drawing/2014/main" id="{8554A6C9-4260-614A-A70C-FAA73AB75C85}"/>
              </a:ext>
            </a:extLst>
          </p:cNvPr>
          <p:cNvPicPr>
            <a:picLocks noChangeAspect="1"/>
          </p:cNvPicPr>
          <p:nvPr/>
        </p:nvPicPr>
        <p:blipFill>
          <a:blip r:embed="rId2"/>
          <a:stretch>
            <a:fillRect/>
          </a:stretch>
        </p:blipFill>
        <p:spPr>
          <a:xfrm>
            <a:off x="1416207" y="1309188"/>
            <a:ext cx="9054788" cy="5489527"/>
          </a:xfrm>
          <a:prstGeom prst="rect">
            <a:avLst/>
          </a:prstGeom>
        </p:spPr>
      </p:pic>
      <p:sp>
        <p:nvSpPr>
          <p:cNvPr id="5" name="Slide Number Placeholder 3">
            <a:extLst>
              <a:ext uri="{FF2B5EF4-FFF2-40B4-BE49-F238E27FC236}">
                <a16:creationId xmlns:a16="http://schemas.microsoft.com/office/drawing/2014/main" id="{25916C20-971E-B14A-A336-2DF1B39BDA3E}"/>
              </a:ext>
            </a:extLst>
          </p:cNvPr>
          <p:cNvSpPr txBox="1">
            <a:spLocks/>
          </p:cNvSpPr>
          <p:nvPr/>
        </p:nvSpPr>
        <p:spPr>
          <a:xfrm>
            <a:off x="9349800" y="6565039"/>
            <a:ext cx="2743200" cy="29296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64BD535-71E2-594A-8812-64BF56CF7653}" type="slidenum">
              <a:rPr lang="en-US" smtClean="0">
                <a:solidFill>
                  <a:schemeClr val="tx1"/>
                </a:solidFill>
                <a:latin typeface="Calibri" panose="020F0502020204030204"/>
              </a:rPr>
              <a:pPr/>
              <a:t>23</a:t>
            </a:fld>
            <a:endParaRPr lang="en-US" dirty="0">
              <a:solidFill>
                <a:schemeClr val="tx1"/>
              </a:solidFill>
              <a:latin typeface="Calibri" panose="020F0502020204030204"/>
            </a:endParaRPr>
          </a:p>
        </p:txBody>
      </p:sp>
    </p:spTree>
    <p:extLst>
      <p:ext uri="{BB962C8B-B14F-4D97-AF65-F5344CB8AC3E}">
        <p14:creationId xmlns:p14="http://schemas.microsoft.com/office/powerpoint/2010/main" val="3923416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91"/>
          <p:cNvSpPr txBox="1">
            <a:spLocks noGrp="1"/>
          </p:cNvSpPr>
          <p:nvPr>
            <p:ph type="ctrTitle"/>
          </p:nvPr>
        </p:nvSpPr>
        <p:spPr>
          <a:xfrm>
            <a:off x="521785" y="265261"/>
            <a:ext cx="11620201" cy="73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dirty="0">
                <a:solidFill>
                  <a:srgbClr val="00477F"/>
                </a:solidFill>
                <a:latin typeface="Arial" panose="020B0604020202020204" pitchFamily="34" charset="0"/>
                <a:cs typeface="Arial" panose="020B0604020202020204" pitchFamily="34" charset="0"/>
              </a:rPr>
              <a:t>Cybersecurity Research Transition to Practice (TTP)</a:t>
            </a:r>
            <a:endParaRPr sz="3200" dirty="0">
              <a:solidFill>
                <a:srgbClr val="00477F"/>
              </a:solidFill>
              <a:latin typeface="Arial" panose="020B0604020202020204" pitchFamily="34" charset="0"/>
              <a:cs typeface="Arial" panose="020B0604020202020204" pitchFamily="34" charset="0"/>
            </a:endParaRPr>
          </a:p>
        </p:txBody>
      </p:sp>
      <p:sp>
        <p:nvSpPr>
          <p:cNvPr id="536" name="Google Shape;536;p91"/>
          <p:cNvSpPr txBox="1"/>
          <p:nvPr/>
        </p:nvSpPr>
        <p:spPr>
          <a:xfrm>
            <a:off x="521786" y="1197744"/>
            <a:ext cx="11571213" cy="4254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2000" b="1" dirty="0">
                <a:solidFill>
                  <a:srgbClr val="171717"/>
                </a:solidFill>
                <a:latin typeface="Verdana"/>
                <a:ea typeface="Verdana"/>
                <a:cs typeface="Verdana"/>
                <a:sym typeface="Verdana"/>
              </a:rPr>
              <a:t>2019 Workshop, </a:t>
            </a:r>
            <a:r>
              <a:rPr lang="en-US" sz="2000" b="1" dirty="0">
                <a:solidFill>
                  <a:schemeClr val="dk1"/>
                </a:solidFill>
                <a:latin typeface="Verdana"/>
                <a:ea typeface="Verdana"/>
                <a:cs typeface="Verdana"/>
                <a:sym typeface="Verdana"/>
              </a:rPr>
              <a:t>June 19, Chicago – sponsored by TrustedCI, IURTC, Microsoft</a:t>
            </a:r>
            <a:endParaRPr sz="2000" dirty="0">
              <a:solidFill>
                <a:schemeClr val="dk1"/>
              </a:solidFill>
              <a:latin typeface="Verdana"/>
              <a:ea typeface="Verdana"/>
              <a:cs typeface="Verdana"/>
              <a:sym typeface="Verdana"/>
            </a:endParaRPr>
          </a:p>
          <a:p>
            <a:pPr marL="457200" lvl="0" indent="-355600" algn="l" rtl="0">
              <a:lnSpc>
                <a:spcPct val="150000"/>
              </a:lnSpc>
              <a:spcBef>
                <a:spcPts val="400"/>
              </a:spcBef>
              <a:spcAft>
                <a:spcPts val="0"/>
              </a:spcAft>
              <a:buClr>
                <a:schemeClr val="dk1"/>
              </a:buClr>
              <a:buSzPts val="2000"/>
              <a:buFont typeface="Verdana"/>
              <a:buChar char="●"/>
            </a:pPr>
            <a:r>
              <a:rPr lang="en-US" sz="2000" dirty="0">
                <a:solidFill>
                  <a:schemeClr val="dk1"/>
                </a:solidFill>
                <a:latin typeface="Verdana"/>
                <a:ea typeface="Verdana"/>
                <a:cs typeface="Verdana"/>
                <a:sym typeface="Verdana"/>
              </a:rPr>
              <a:t>Cybersecurity Topical Panels with Researchers and Practitioners </a:t>
            </a:r>
            <a:endParaRPr sz="2000" dirty="0">
              <a:solidFill>
                <a:schemeClr val="dk1"/>
              </a:solidFill>
              <a:latin typeface="Verdana"/>
              <a:ea typeface="Verdana"/>
              <a:cs typeface="Verdana"/>
              <a:sym typeface="Verdana"/>
            </a:endParaRPr>
          </a:p>
          <a:p>
            <a:pPr marL="914400" lvl="1" indent="-355600" algn="l" rtl="0">
              <a:lnSpc>
                <a:spcPct val="150000"/>
              </a:lnSpc>
              <a:spcBef>
                <a:spcPts val="0"/>
              </a:spcBef>
              <a:spcAft>
                <a:spcPts val="0"/>
              </a:spcAft>
              <a:buClr>
                <a:schemeClr val="dk1"/>
              </a:buClr>
              <a:buSzPts val="2000"/>
              <a:buFont typeface="Verdana"/>
              <a:buChar char="○"/>
            </a:pPr>
            <a:r>
              <a:rPr lang="en-US" sz="2000" dirty="0">
                <a:solidFill>
                  <a:schemeClr val="dk1"/>
                </a:solidFill>
                <a:latin typeface="Verdana"/>
                <a:ea typeface="Verdana"/>
                <a:cs typeface="Verdana"/>
                <a:sym typeface="Verdana"/>
              </a:rPr>
              <a:t>Artificial Intelligence / Machine Learning for Cybersecurity</a:t>
            </a:r>
            <a:endParaRPr sz="2000" dirty="0">
              <a:solidFill>
                <a:schemeClr val="dk1"/>
              </a:solidFill>
              <a:latin typeface="Verdana"/>
              <a:ea typeface="Verdana"/>
              <a:cs typeface="Verdana"/>
              <a:sym typeface="Verdana"/>
            </a:endParaRPr>
          </a:p>
          <a:p>
            <a:pPr marL="914400" lvl="1" indent="-355600" algn="l" rtl="0">
              <a:lnSpc>
                <a:spcPct val="150000"/>
              </a:lnSpc>
              <a:spcBef>
                <a:spcPts val="0"/>
              </a:spcBef>
              <a:spcAft>
                <a:spcPts val="0"/>
              </a:spcAft>
              <a:buClr>
                <a:schemeClr val="dk1"/>
              </a:buClr>
              <a:buSzPts val="2000"/>
              <a:buFont typeface="Verdana"/>
              <a:buChar char="○"/>
            </a:pPr>
            <a:r>
              <a:rPr lang="en-US" sz="2000" dirty="0">
                <a:solidFill>
                  <a:schemeClr val="dk1"/>
                </a:solidFill>
                <a:latin typeface="Verdana"/>
                <a:ea typeface="Verdana"/>
                <a:cs typeface="Verdana"/>
                <a:sym typeface="Verdana"/>
              </a:rPr>
              <a:t>Internet of Things / Cyber Physical Systems Cybersecurity </a:t>
            </a:r>
            <a:endParaRPr sz="2000" dirty="0">
              <a:solidFill>
                <a:schemeClr val="dk1"/>
              </a:solidFill>
              <a:latin typeface="Verdana"/>
              <a:ea typeface="Verdana"/>
              <a:cs typeface="Verdana"/>
              <a:sym typeface="Verdana"/>
            </a:endParaRPr>
          </a:p>
          <a:p>
            <a:pPr marL="914400" lvl="1" indent="-355600" algn="l" rtl="0">
              <a:lnSpc>
                <a:spcPct val="150000"/>
              </a:lnSpc>
              <a:spcBef>
                <a:spcPts val="0"/>
              </a:spcBef>
              <a:spcAft>
                <a:spcPts val="0"/>
              </a:spcAft>
              <a:buClr>
                <a:schemeClr val="dk1"/>
              </a:buClr>
              <a:buSzPts val="2000"/>
              <a:buFont typeface="Verdana"/>
              <a:buChar char="○"/>
            </a:pPr>
            <a:r>
              <a:rPr lang="en-US" sz="2000" dirty="0">
                <a:solidFill>
                  <a:schemeClr val="dk1"/>
                </a:solidFill>
                <a:latin typeface="Verdana"/>
                <a:ea typeface="Verdana"/>
                <a:cs typeface="Verdana"/>
                <a:sym typeface="Verdana"/>
              </a:rPr>
              <a:t>Human Factors in Cybersecurity</a:t>
            </a:r>
            <a:endParaRPr sz="2000" dirty="0">
              <a:solidFill>
                <a:schemeClr val="dk1"/>
              </a:solidFill>
              <a:latin typeface="Verdana"/>
              <a:ea typeface="Verdana"/>
              <a:cs typeface="Verdana"/>
              <a:sym typeface="Verdana"/>
            </a:endParaRPr>
          </a:p>
          <a:p>
            <a:pPr marL="914400" lvl="1" indent="-355600" algn="l" rtl="0">
              <a:lnSpc>
                <a:spcPct val="150000"/>
              </a:lnSpc>
              <a:spcBef>
                <a:spcPts val="0"/>
              </a:spcBef>
              <a:spcAft>
                <a:spcPts val="0"/>
              </a:spcAft>
              <a:buClr>
                <a:schemeClr val="dk1"/>
              </a:buClr>
              <a:buSzPts val="2000"/>
              <a:buFont typeface="Verdana"/>
              <a:buChar char="○"/>
            </a:pPr>
            <a:r>
              <a:rPr lang="en-US" sz="2000" dirty="0">
                <a:solidFill>
                  <a:schemeClr val="dk1"/>
                </a:solidFill>
                <a:latin typeface="Verdana"/>
                <a:ea typeface="Verdana"/>
                <a:cs typeface="Verdana"/>
                <a:sym typeface="Verdana"/>
              </a:rPr>
              <a:t>Cybersecurity Risk Mitigation - Data, Cloud, Cyberinfrastructure</a:t>
            </a:r>
            <a:endParaRPr sz="2000" dirty="0">
              <a:solidFill>
                <a:schemeClr val="dk1"/>
              </a:solidFill>
              <a:latin typeface="Verdana"/>
              <a:ea typeface="Verdana"/>
              <a:cs typeface="Verdana"/>
              <a:sym typeface="Verdana"/>
            </a:endParaRPr>
          </a:p>
          <a:p>
            <a:pPr marL="457200" lvl="0" indent="-355600" algn="l" rtl="0">
              <a:lnSpc>
                <a:spcPct val="150000"/>
              </a:lnSpc>
              <a:spcBef>
                <a:spcPts val="0"/>
              </a:spcBef>
              <a:spcAft>
                <a:spcPts val="0"/>
              </a:spcAft>
              <a:buClr>
                <a:schemeClr val="dk1"/>
              </a:buClr>
              <a:buSzPts val="2000"/>
              <a:buFont typeface="Verdana"/>
              <a:buChar char="●"/>
            </a:pPr>
            <a:r>
              <a:rPr lang="en-US" sz="2000" dirty="0">
                <a:solidFill>
                  <a:schemeClr val="dk1"/>
                </a:solidFill>
                <a:latin typeface="Verdana"/>
                <a:ea typeface="Verdana"/>
                <a:cs typeface="Verdana"/>
                <a:sym typeface="Verdana"/>
              </a:rPr>
              <a:t>Cybersecurity TTP Success Stories </a:t>
            </a:r>
            <a:endParaRPr sz="2000" dirty="0">
              <a:solidFill>
                <a:schemeClr val="dk1"/>
              </a:solidFill>
              <a:latin typeface="Verdana"/>
              <a:ea typeface="Verdana"/>
              <a:cs typeface="Verdana"/>
              <a:sym typeface="Verdana"/>
            </a:endParaRPr>
          </a:p>
          <a:p>
            <a:pPr marL="457200" marR="0" lvl="0" indent="-355600" algn="l" rtl="0">
              <a:lnSpc>
                <a:spcPct val="150000"/>
              </a:lnSpc>
              <a:spcBef>
                <a:spcPts val="0"/>
              </a:spcBef>
              <a:spcAft>
                <a:spcPts val="0"/>
              </a:spcAft>
              <a:buClr>
                <a:schemeClr val="dk1"/>
              </a:buClr>
              <a:buSzPts val="2000"/>
              <a:buFont typeface="Verdana"/>
              <a:buChar char="●"/>
            </a:pPr>
            <a:r>
              <a:rPr lang="en-US" sz="2000" dirty="0">
                <a:solidFill>
                  <a:schemeClr val="dk1"/>
                </a:solidFill>
                <a:latin typeface="Verdana"/>
                <a:ea typeface="Verdana"/>
                <a:cs typeface="Verdana"/>
                <a:sym typeface="Verdana"/>
              </a:rPr>
              <a:t>Poster Session</a:t>
            </a:r>
            <a:endParaRPr sz="2000" dirty="0">
              <a:solidFill>
                <a:schemeClr val="dk1"/>
              </a:solidFill>
              <a:latin typeface="Verdana"/>
              <a:ea typeface="Verdana"/>
              <a:cs typeface="Verdana"/>
              <a:sym typeface="Verdana"/>
            </a:endParaRPr>
          </a:p>
          <a:p>
            <a:pPr marL="457200" lvl="0" indent="-355600" algn="l" rtl="0">
              <a:lnSpc>
                <a:spcPct val="150000"/>
              </a:lnSpc>
              <a:spcBef>
                <a:spcPts val="0"/>
              </a:spcBef>
              <a:spcAft>
                <a:spcPts val="0"/>
              </a:spcAft>
              <a:buClr>
                <a:schemeClr val="dk1"/>
              </a:buClr>
              <a:buSzPts val="2000"/>
              <a:buFont typeface="Verdana"/>
              <a:buChar char="●"/>
            </a:pPr>
            <a:r>
              <a:rPr lang="en-US" sz="2000" dirty="0">
                <a:solidFill>
                  <a:schemeClr val="dk1"/>
                </a:solidFill>
                <a:latin typeface="Verdana"/>
                <a:ea typeface="Verdana"/>
                <a:cs typeface="Verdana"/>
                <a:sym typeface="Verdana"/>
              </a:rPr>
              <a:t>“Co-creation” by practitioners and researchers for Transition to Practice</a:t>
            </a:r>
          </a:p>
          <a:p>
            <a:pPr marL="101600" lvl="0" algn="l" rtl="0">
              <a:lnSpc>
                <a:spcPct val="150000"/>
              </a:lnSpc>
              <a:spcBef>
                <a:spcPts val="600"/>
              </a:spcBef>
              <a:spcAft>
                <a:spcPts val="0"/>
              </a:spcAft>
              <a:buClr>
                <a:schemeClr val="dk1"/>
              </a:buClr>
              <a:buSzPts val="2000"/>
            </a:pPr>
            <a:r>
              <a:rPr lang="en-US" sz="2000" b="1" dirty="0">
                <a:latin typeface="Verdana"/>
                <a:ea typeface="Verdana"/>
                <a:cs typeface="Verdana"/>
                <a:sym typeface="Verdana"/>
              </a:rPr>
              <a:t>Request an invitation: </a:t>
            </a:r>
            <a:r>
              <a:rPr lang="en-US" sz="2000" b="1" u="sng" dirty="0">
                <a:solidFill>
                  <a:schemeClr val="hlink"/>
                </a:solidFill>
                <a:latin typeface="Verdana"/>
                <a:ea typeface="Verdana"/>
                <a:cs typeface="Verdana"/>
                <a:sym typeface="Verdana"/>
                <a:hlinkClick r:id="rId3"/>
              </a:rPr>
              <a:t>https://trustedci.org/2019-ttp-workshop</a:t>
            </a:r>
            <a:endParaRPr lang="en-US" sz="2000" b="1" dirty="0">
              <a:latin typeface="Verdana"/>
              <a:ea typeface="Verdana"/>
              <a:cs typeface="Verdana"/>
              <a:sym typeface="Verdana"/>
            </a:endParaRPr>
          </a:p>
        </p:txBody>
      </p:sp>
      <p:pic>
        <p:nvPicPr>
          <p:cNvPr id="2" name="Picture 1">
            <a:extLst>
              <a:ext uri="{FF2B5EF4-FFF2-40B4-BE49-F238E27FC236}">
                <a16:creationId xmlns:a16="http://schemas.microsoft.com/office/drawing/2014/main" id="{382A2388-AA39-2A48-82DF-28ADCE8B0FD9}"/>
              </a:ext>
            </a:extLst>
          </p:cNvPr>
          <p:cNvPicPr>
            <a:picLocks noChangeAspect="1"/>
          </p:cNvPicPr>
          <p:nvPr/>
        </p:nvPicPr>
        <p:blipFill>
          <a:blip r:embed="rId4"/>
          <a:stretch>
            <a:fillRect/>
          </a:stretch>
        </p:blipFill>
        <p:spPr>
          <a:xfrm>
            <a:off x="9325517" y="5968175"/>
            <a:ext cx="2108200" cy="889825"/>
          </a:xfrm>
          <a:prstGeom prst="rect">
            <a:avLst/>
          </a:prstGeom>
        </p:spPr>
      </p:pic>
      <p:pic>
        <p:nvPicPr>
          <p:cNvPr id="5" name="Google Shape;89;p24">
            <a:extLst>
              <a:ext uri="{FF2B5EF4-FFF2-40B4-BE49-F238E27FC236}">
                <a16:creationId xmlns:a16="http://schemas.microsoft.com/office/drawing/2014/main" id="{60E199A1-E515-EE47-939E-E0583C1BE6A1}"/>
              </a:ext>
            </a:extLst>
          </p:cNvPr>
          <p:cNvPicPr preferRelativeResize="0"/>
          <p:nvPr/>
        </p:nvPicPr>
        <p:blipFill rotWithShape="1">
          <a:blip r:embed="rId5">
            <a:alphaModFix/>
          </a:blip>
          <a:srcRect/>
          <a:stretch/>
        </p:blipFill>
        <p:spPr>
          <a:xfrm>
            <a:off x="769435" y="6106833"/>
            <a:ext cx="1927431" cy="612508"/>
          </a:xfrm>
          <a:prstGeom prst="rect">
            <a:avLst/>
          </a:prstGeom>
          <a:noFill/>
          <a:ln>
            <a:noFill/>
          </a:ln>
        </p:spPr>
      </p:pic>
      <p:sp>
        <p:nvSpPr>
          <p:cNvPr id="6" name="Slide Number Placeholder 3">
            <a:extLst>
              <a:ext uri="{FF2B5EF4-FFF2-40B4-BE49-F238E27FC236}">
                <a16:creationId xmlns:a16="http://schemas.microsoft.com/office/drawing/2014/main" id="{9178FEBE-D9D9-0143-9084-F2D7B3703AF4}"/>
              </a:ext>
            </a:extLst>
          </p:cNvPr>
          <p:cNvSpPr txBox="1">
            <a:spLocks/>
          </p:cNvSpPr>
          <p:nvPr/>
        </p:nvSpPr>
        <p:spPr>
          <a:xfrm>
            <a:off x="9349800" y="6565039"/>
            <a:ext cx="2743200" cy="29296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64BD535-71E2-594A-8812-64BF56CF7653}" type="slidenum">
              <a:rPr lang="en-US" smtClean="0">
                <a:solidFill>
                  <a:schemeClr val="tx1"/>
                </a:solidFill>
                <a:latin typeface="Calibri" panose="020F0502020204030204"/>
              </a:rPr>
              <a:pPr/>
              <a:t>24</a:t>
            </a:fld>
            <a:endParaRPr lang="en-US" dirty="0">
              <a:solidFill>
                <a:schemeClr val="tx1"/>
              </a:solidFill>
              <a:latin typeface="Calibri" panose="020F0502020204030204"/>
            </a:endParaRPr>
          </a:p>
        </p:txBody>
      </p:sp>
    </p:spTree>
    <p:extLst>
      <p:ext uri="{BB962C8B-B14F-4D97-AF65-F5344CB8AC3E}">
        <p14:creationId xmlns:p14="http://schemas.microsoft.com/office/powerpoint/2010/main" val="1808938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indmill@Low.png">
            <a:extLst>
              <a:ext uri="{FF2B5EF4-FFF2-40B4-BE49-F238E27FC236}">
                <a16:creationId xmlns:a16="http://schemas.microsoft.com/office/drawing/2014/main" id="{12CA44B8-B146-5A45-8627-746897E85881}"/>
              </a:ext>
            </a:extLst>
          </p:cNvPr>
          <p:cNvPicPr>
            <a:picLocks noChangeAspect="1"/>
          </p:cNvPicPr>
          <p:nvPr/>
        </p:nvPicPr>
        <p:blipFill>
          <a:blip r:embed="rId2">
            <a:alphaModFix amt="31000"/>
            <a:extLst>
              <a:ext uri="{28A0092B-C50C-407E-A947-70E740481C1C}">
                <a14:useLocalDpi xmlns:a14="http://schemas.microsoft.com/office/drawing/2010/main" val="0"/>
              </a:ext>
            </a:extLst>
          </a:blip>
          <a:stretch>
            <a:fillRect/>
          </a:stretch>
        </p:blipFill>
        <p:spPr>
          <a:xfrm>
            <a:off x="4433764" y="5210876"/>
            <a:ext cx="1475232" cy="1341120"/>
          </a:xfrm>
          <a:prstGeom prst="rect">
            <a:avLst/>
          </a:prstGeom>
        </p:spPr>
      </p:pic>
      <p:pic>
        <p:nvPicPr>
          <p:cNvPr id="6" name="Picture 5" descr="Saturn@Low.png">
            <a:extLst>
              <a:ext uri="{FF2B5EF4-FFF2-40B4-BE49-F238E27FC236}">
                <a16:creationId xmlns:a16="http://schemas.microsoft.com/office/drawing/2014/main" id="{2DD38F65-E435-494E-B235-06EFAFD4070A}"/>
              </a:ext>
            </a:extLst>
          </p:cNvPr>
          <p:cNvPicPr>
            <a:picLocks noChangeAspect="1"/>
          </p:cNvPicPr>
          <p:nvPr/>
        </p:nvPicPr>
        <p:blipFill>
          <a:blip r:embed="rId3">
            <a:alphaModFix amt="31000"/>
            <a:extLst>
              <a:ext uri="{28A0092B-C50C-407E-A947-70E740481C1C}">
                <a14:useLocalDpi xmlns:a14="http://schemas.microsoft.com/office/drawing/2010/main" val="0"/>
              </a:ext>
            </a:extLst>
          </a:blip>
          <a:stretch>
            <a:fillRect/>
          </a:stretch>
        </p:blipFill>
        <p:spPr>
          <a:xfrm>
            <a:off x="45292" y="3448981"/>
            <a:ext cx="1841351" cy="1584960"/>
          </a:xfrm>
          <a:prstGeom prst="rect">
            <a:avLst/>
          </a:prstGeom>
        </p:spPr>
      </p:pic>
      <p:pic>
        <p:nvPicPr>
          <p:cNvPr id="7" name="Picture 6" descr="Atom@Low.png">
            <a:extLst>
              <a:ext uri="{FF2B5EF4-FFF2-40B4-BE49-F238E27FC236}">
                <a16:creationId xmlns:a16="http://schemas.microsoft.com/office/drawing/2014/main" id="{3F81C2CA-7094-5F46-B324-74DFD181E11C}"/>
              </a:ext>
            </a:extLst>
          </p:cNvPr>
          <p:cNvPicPr>
            <a:picLocks noChangeAspect="1"/>
          </p:cNvPicPr>
          <p:nvPr/>
        </p:nvPicPr>
        <p:blipFill>
          <a:blip r:embed="rId4">
            <a:alphaModFix amt="31000"/>
            <a:extLst>
              <a:ext uri="{28A0092B-C50C-407E-A947-70E740481C1C}">
                <a14:useLocalDpi xmlns:a14="http://schemas.microsoft.com/office/drawing/2010/main" val="0"/>
              </a:ext>
            </a:extLst>
          </a:blip>
          <a:stretch>
            <a:fillRect/>
          </a:stretch>
        </p:blipFill>
        <p:spPr>
          <a:xfrm>
            <a:off x="9437828" y="418650"/>
            <a:ext cx="2134960" cy="1804598"/>
          </a:xfrm>
          <a:prstGeom prst="rect">
            <a:avLst/>
          </a:prstGeom>
        </p:spPr>
      </p:pic>
      <p:pic>
        <p:nvPicPr>
          <p:cNvPr id="8" name="Picture 7" descr="Satellite@Low.png">
            <a:extLst>
              <a:ext uri="{FF2B5EF4-FFF2-40B4-BE49-F238E27FC236}">
                <a16:creationId xmlns:a16="http://schemas.microsoft.com/office/drawing/2014/main" id="{1BB4887C-0C20-B54D-9A24-1FE98DAC71B4}"/>
              </a:ext>
            </a:extLst>
          </p:cNvPr>
          <p:cNvPicPr>
            <a:picLocks noChangeAspect="1"/>
          </p:cNvPicPr>
          <p:nvPr/>
        </p:nvPicPr>
        <p:blipFill>
          <a:blip r:embed="rId5">
            <a:alphaModFix amt="31000"/>
            <a:extLst>
              <a:ext uri="{28A0092B-C50C-407E-A947-70E740481C1C}">
                <a14:useLocalDpi xmlns:a14="http://schemas.microsoft.com/office/drawing/2010/main" val="0"/>
              </a:ext>
            </a:extLst>
          </a:blip>
          <a:stretch>
            <a:fillRect/>
          </a:stretch>
        </p:blipFill>
        <p:spPr>
          <a:xfrm>
            <a:off x="4606940" y="327404"/>
            <a:ext cx="1862051" cy="1706880"/>
          </a:xfrm>
          <a:prstGeom prst="rect">
            <a:avLst/>
          </a:prstGeom>
        </p:spPr>
      </p:pic>
      <p:pic>
        <p:nvPicPr>
          <p:cNvPr id="9" name="Picture 8" descr="PaperScript@Low.png">
            <a:extLst>
              <a:ext uri="{FF2B5EF4-FFF2-40B4-BE49-F238E27FC236}">
                <a16:creationId xmlns:a16="http://schemas.microsoft.com/office/drawing/2014/main" id="{D1C6CB20-4B65-174F-87F6-397F03543921}"/>
              </a:ext>
            </a:extLst>
          </p:cNvPr>
          <p:cNvPicPr>
            <a:picLocks noChangeAspect="1"/>
          </p:cNvPicPr>
          <p:nvPr/>
        </p:nvPicPr>
        <p:blipFill>
          <a:blip r:embed="rId6">
            <a:alphaModFix amt="31000"/>
            <a:extLst>
              <a:ext uri="{28A0092B-C50C-407E-A947-70E740481C1C}">
                <a14:useLocalDpi xmlns:a14="http://schemas.microsoft.com/office/drawing/2010/main" val="0"/>
              </a:ext>
            </a:extLst>
          </a:blip>
          <a:stretch>
            <a:fillRect/>
          </a:stretch>
        </p:blipFill>
        <p:spPr>
          <a:xfrm>
            <a:off x="10123619" y="3546962"/>
            <a:ext cx="2033423" cy="1828800"/>
          </a:xfrm>
          <a:prstGeom prst="rect">
            <a:avLst/>
          </a:prstGeom>
        </p:spPr>
      </p:pic>
      <p:pic>
        <p:nvPicPr>
          <p:cNvPr id="10" name="Picture 9" descr="Lightbulb@Low.png">
            <a:extLst>
              <a:ext uri="{FF2B5EF4-FFF2-40B4-BE49-F238E27FC236}">
                <a16:creationId xmlns:a16="http://schemas.microsoft.com/office/drawing/2014/main" id="{7BCFDBA4-A3A7-284A-8C27-8E1ACB9516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61403" y="1685074"/>
            <a:ext cx="2130947" cy="3723776"/>
          </a:xfrm>
          <a:prstGeom prst="rect">
            <a:avLst/>
          </a:prstGeom>
        </p:spPr>
      </p:pic>
      <p:pic>
        <p:nvPicPr>
          <p:cNvPr id="11" name="Picture 10" descr="Beaker@Low.png">
            <a:extLst>
              <a:ext uri="{FF2B5EF4-FFF2-40B4-BE49-F238E27FC236}">
                <a16:creationId xmlns:a16="http://schemas.microsoft.com/office/drawing/2014/main" id="{B59019C1-F24A-6341-80AE-931977E8EA4E}"/>
              </a:ext>
            </a:extLst>
          </p:cNvPr>
          <p:cNvPicPr>
            <a:picLocks noChangeAspect="1"/>
          </p:cNvPicPr>
          <p:nvPr/>
        </p:nvPicPr>
        <p:blipFill>
          <a:blip r:embed="rId8">
            <a:alphaModFix amt="31000"/>
            <a:extLst>
              <a:ext uri="{28A0092B-C50C-407E-A947-70E740481C1C}">
                <a14:useLocalDpi xmlns:a14="http://schemas.microsoft.com/office/drawing/2010/main" val="0"/>
              </a:ext>
            </a:extLst>
          </a:blip>
          <a:stretch>
            <a:fillRect/>
          </a:stretch>
        </p:blipFill>
        <p:spPr>
          <a:xfrm>
            <a:off x="3249689" y="762399"/>
            <a:ext cx="498260" cy="487680"/>
          </a:xfrm>
          <a:prstGeom prst="rect">
            <a:avLst/>
          </a:prstGeom>
        </p:spPr>
      </p:pic>
      <p:pic>
        <p:nvPicPr>
          <p:cNvPr id="12" name="Picture 11" descr="DNA@Low.png">
            <a:extLst>
              <a:ext uri="{FF2B5EF4-FFF2-40B4-BE49-F238E27FC236}">
                <a16:creationId xmlns:a16="http://schemas.microsoft.com/office/drawing/2014/main" id="{7B48A260-AAFB-E74F-B808-D7CEE0098E94}"/>
              </a:ext>
            </a:extLst>
          </p:cNvPr>
          <p:cNvPicPr>
            <a:picLocks noChangeAspect="1"/>
          </p:cNvPicPr>
          <p:nvPr/>
        </p:nvPicPr>
        <p:blipFill>
          <a:blip r:embed="rId9">
            <a:alphaModFix amt="31000"/>
            <a:extLst>
              <a:ext uri="{28A0092B-C50C-407E-A947-70E740481C1C}">
                <a14:useLocalDpi xmlns:a14="http://schemas.microsoft.com/office/drawing/2010/main" val="0"/>
              </a:ext>
            </a:extLst>
          </a:blip>
          <a:stretch>
            <a:fillRect/>
          </a:stretch>
        </p:blipFill>
        <p:spPr>
          <a:xfrm>
            <a:off x="10361431" y="5627260"/>
            <a:ext cx="719935" cy="609600"/>
          </a:xfrm>
          <a:prstGeom prst="rect">
            <a:avLst/>
          </a:prstGeom>
        </p:spPr>
      </p:pic>
      <p:pic>
        <p:nvPicPr>
          <p:cNvPr id="13" name="Picture 12" descr="Fish@Low.png">
            <a:extLst>
              <a:ext uri="{FF2B5EF4-FFF2-40B4-BE49-F238E27FC236}">
                <a16:creationId xmlns:a16="http://schemas.microsoft.com/office/drawing/2014/main" id="{A2464AB8-E3CC-6F48-8CB6-0F4B21CD53CC}"/>
              </a:ext>
            </a:extLst>
          </p:cNvPr>
          <p:cNvPicPr>
            <a:picLocks noChangeAspect="1"/>
          </p:cNvPicPr>
          <p:nvPr/>
        </p:nvPicPr>
        <p:blipFill>
          <a:blip r:embed="rId10">
            <a:alphaModFix amt="31000"/>
            <a:extLst>
              <a:ext uri="{28A0092B-C50C-407E-A947-70E740481C1C}">
                <a14:useLocalDpi xmlns:a14="http://schemas.microsoft.com/office/drawing/2010/main" val="0"/>
              </a:ext>
            </a:extLst>
          </a:blip>
          <a:stretch>
            <a:fillRect/>
          </a:stretch>
        </p:blipFill>
        <p:spPr>
          <a:xfrm>
            <a:off x="4580183" y="3226340"/>
            <a:ext cx="975899" cy="731520"/>
          </a:xfrm>
          <a:prstGeom prst="rect">
            <a:avLst/>
          </a:prstGeom>
        </p:spPr>
      </p:pic>
      <p:pic>
        <p:nvPicPr>
          <p:cNvPr id="14" name="Picture 13" descr="Justice@Low.png">
            <a:extLst>
              <a:ext uri="{FF2B5EF4-FFF2-40B4-BE49-F238E27FC236}">
                <a16:creationId xmlns:a16="http://schemas.microsoft.com/office/drawing/2014/main" id="{DF117F7C-C365-574B-AFF1-98C0F10901CC}"/>
              </a:ext>
            </a:extLst>
          </p:cNvPr>
          <p:cNvPicPr>
            <a:picLocks noChangeAspect="1"/>
          </p:cNvPicPr>
          <p:nvPr/>
        </p:nvPicPr>
        <p:blipFill>
          <a:blip r:embed="rId11">
            <a:alphaModFix amt="31000"/>
            <a:extLst>
              <a:ext uri="{28A0092B-C50C-407E-A947-70E740481C1C}">
                <a14:useLocalDpi xmlns:a14="http://schemas.microsoft.com/office/drawing/2010/main" val="0"/>
              </a:ext>
            </a:extLst>
          </a:blip>
          <a:stretch>
            <a:fillRect/>
          </a:stretch>
        </p:blipFill>
        <p:spPr>
          <a:xfrm>
            <a:off x="10779776" y="2386037"/>
            <a:ext cx="1039683" cy="853440"/>
          </a:xfrm>
          <a:prstGeom prst="rect">
            <a:avLst/>
          </a:prstGeom>
        </p:spPr>
      </p:pic>
      <p:pic>
        <p:nvPicPr>
          <p:cNvPr id="15" name="Picture 14" descr="Microscope@Low.png">
            <a:extLst>
              <a:ext uri="{FF2B5EF4-FFF2-40B4-BE49-F238E27FC236}">
                <a16:creationId xmlns:a16="http://schemas.microsoft.com/office/drawing/2014/main" id="{204AF550-EB20-DD42-94D9-18E5D88516F3}"/>
              </a:ext>
            </a:extLst>
          </p:cNvPr>
          <p:cNvPicPr>
            <a:picLocks noChangeAspect="1"/>
          </p:cNvPicPr>
          <p:nvPr/>
        </p:nvPicPr>
        <p:blipFill>
          <a:blip r:embed="rId12">
            <a:alphaModFix amt="31000"/>
            <a:extLst>
              <a:ext uri="{28A0092B-C50C-407E-A947-70E740481C1C}">
                <a14:useLocalDpi xmlns:a14="http://schemas.microsoft.com/office/drawing/2010/main" val="0"/>
              </a:ext>
            </a:extLst>
          </a:blip>
          <a:stretch>
            <a:fillRect/>
          </a:stretch>
        </p:blipFill>
        <p:spPr>
          <a:xfrm>
            <a:off x="1344757" y="2325077"/>
            <a:ext cx="1081945" cy="975360"/>
          </a:xfrm>
          <a:prstGeom prst="rect">
            <a:avLst/>
          </a:prstGeom>
        </p:spPr>
      </p:pic>
      <p:pic>
        <p:nvPicPr>
          <p:cNvPr id="17" name="Picture 16" descr="Telescope@Low.png">
            <a:extLst>
              <a:ext uri="{FF2B5EF4-FFF2-40B4-BE49-F238E27FC236}">
                <a16:creationId xmlns:a16="http://schemas.microsoft.com/office/drawing/2014/main" id="{BE82DB10-C4C2-F247-AFC5-3CCC199A1225}"/>
              </a:ext>
            </a:extLst>
          </p:cNvPr>
          <p:cNvPicPr>
            <a:picLocks noChangeAspect="1"/>
          </p:cNvPicPr>
          <p:nvPr/>
        </p:nvPicPr>
        <p:blipFill>
          <a:blip r:embed="rId13">
            <a:alphaModFix amt="31000"/>
            <a:extLst>
              <a:ext uri="{28A0092B-C50C-407E-A947-70E740481C1C}">
                <a14:useLocalDpi xmlns:a14="http://schemas.microsoft.com/office/drawing/2010/main" val="0"/>
              </a:ext>
            </a:extLst>
          </a:blip>
          <a:stretch>
            <a:fillRect/>
          </a:stretch>
        </p:blipFill>
        <p:spPr>
          <a:xfrm>
            <a:off x="379096" y="557890"/>
            <a:ext cx="1768855" cy="1463040"/>
          </a:xfrm>
          <a:prstGeom prst="rect">
            <a:avLst/>
          </a:prstGeom>
        </p:spPr>
      </p:pic>
      <p:pic>
        <p:nvPicPr>
          <p:cNvPr id="18" name="Picture 17" descr="Beaker@Low.png">
            <a:extLst>
              <a:ext uri="{FF2B5EF4-FFF2-40B4-BE49-F238E27FC236}">
                <a16:creationId xmlns:a16="http://schemas.microsoft.com/office/drawing/2014/main" id="{094021D2-FECC-F545-9B76-E88A0CE1CAEB}"/>
              </a:ext>
            </a:extLst>
          </p:cNvPr>
          <p:cNvPicPr>
            <a:picLocks noChangeAspect="1"/>
          </p:cNvPicPr>
          <p:nvPr/>
        </p:nvPicPr>
        <p:blipFill>
          <a:blip r:embed="rId8">
            <a:alphaModFix amt="31000"/>
            <a:extLst>
              <a:ext uri="{28A0092B-C50C-407E-A947-70E740481C1C}">
                <a14:useLocalDpi xmlns:a14="http://schemas.microsoft.com/office/drawing/2010/main" val="0"/>
              </a:ext>
            </a:extLst>
          </a:blip>
          <a:stretch>
            <a:fillRect/>
          </a:stretch>
        </p:blipFill>
        <p:spPr>
          <a:xfrm>
            <a:off x="1344757" y="5106790"/>
            <a:ext cx="1639543" cy="1604729"/>
          </a:xfrm>
          <a:prstGeom prst="rect">
            <a:avLst/>
          </a:prstGeom>
        </p:spPr>
      </p:pic>
      <p:sp>
        <p:nvSpPr>
          <p:cNvPr id="19" name="TextBox 18">
            <a:extLst>
              <a:ext uri="{FF2B5EF4-FFF2-40B4-BE49-F238E27FC236}">
                <a16:creationId xmlns:a16="http://schemas.microsoft.com/office/drawing/2014/main" id="{3F7BA9FF-CBC6-A447-9E63-E50F0F730B84}"/>
              </a:ext>
            </a:extLst>
          </p:cNvPr>
          <p:cNvSpPr txBox="1"/>
          <p:nvPr/>
        </p:nvSpPr>
        <p:spPr bwMode="auto">
          <a:xfrm>
            <a:off x="4940737" y="1582689"/>
            <a:ext cx="6110494" cy="4592026"/>
          </a:xfrm>
          <a:prstGeom prst="rect">
            <a:avLst/>
          </a:prstGeom>
          <a:noFill/>
          <a:ln w="9525">
            <a:noFill/>
            <a:miter lim="800000"/>
            <a:headEnd/>
            <a:tailEnd/>
          </a:ln>
        </p:spPr>
        <p:txBody>
          <a:bodyPr vert="horz" wrap="square" lIns="121920" tIns="60960" rIns="121920" bIns="97536" numCol="1" rtlCol="0" anchor="b" anchorCtr="0" compatLnSpc="1">
            <a:prstTxWarp prst="textNoShape">
              <a:avLst/>
            </a:prstTxWarp>
            <a:spAutoFit/>
          </a:bodyPr>
          <a:lstStyle/>
          <a:p>
            <a:pPr algn="ctr"/>
            <a:r>
              <a:rPr lang="en-US" sz="3200" b="1" dirty="0">
                <a:solidFill>
                  <a:srgbClr val="00477F"/>
                </a:solidFill>
              </a:rPr>
              <a:t>Thank You</a:t>
            </a:r>
          </a:p>
          <a:p>
            <a:pPr algn="ctr"/>
            <a:endParaRPr lang="en-US" sz="3200" b="1" dirty="0">
              <a:solidFill>
                <a:srgbClr val="00477F"/>
              </a:solidFill>
            </a:endParaRPr>
          </a:p>
          <a:p>
            <a:pPr algn="ctr"/>
            <a:r>
              <a:rPr lang="en-US" sz="3200" b="1" dirty="0">
                <a:solidFill>
                  <a:srgbClr val="00477F"/>
                </a:solidFill>
                <a:hlinkClick r:id="rId14"/>
              </a:rPr>
              <a:t>flohudso@iu.edu</a:t>
            </a:r>
            <a:endParaRPr lang="en-US" sz="3200" b="1" dirty="0">
              <a:solidFill>
                <a:srgbClr val="00477F"/>
              </a:solidFill>
            </a:endParaRPr>
          </a:p>
          <a:p>
            <a:pPr algn="ctr"/>
            <a:endParaRPr lang="en-US" sz="3200" b="1" dirty="0">
              <a:solidFill>
                <a:srgbClr val="00477F"/>
              </a:solidFill>
            </a:endParaRPr>
          </a:p>
          <a:p>
            <a:pPr algn="ctr"/>
            <a:r>
              <a:rPr lang="en-US" sz="3200" b="1" dirty="0">
                <a:solidFill>
                  <a:srgbClr val="00477F"/>
                </a:solidFill>
              </a:rPr>
              <a:t> Twitter @Flo4Princeton</a:t>
            </a:r>
          </a:p>
          <a:p>
            <a:pPr algn="ctr"/>
            <a:r>
              <a:rPr lang="en-US" sz="3200" b="1" dirty="0">
                <a:solidFill>
                  <a:srgbClr val="00477F"/>
                </a:solidFill>
              </a:rPr>
              <a:t>@FDHint</a:t>
            </a:r>
          </a:p>
          <a:p>
            <a:pPr algn="ctr"/>
            <a:endParaRPr lang="en-US" sz="3200" b="1" dirty="0">
              <a:solidFill>
                <a:srgbClr val="00477F"/>
              </a:solidFill>
            </a:endParaRPr>
          </a:p>
          <a:p>
            <a:pPr algn="ctr"/>
            <a:r>
              <a:rPr lang="en-US" sz="3200" b="1" dirty="0">
                <a:solidFill>
                  <a:srgbClr val="00477F"/>
                </a:solidFill>
                <a:hlinkClick r:id="rId15"/>
              </a:rPr>
              <a:t>mitchell.parker@iuhealth.org</a:t>
            </a:r>
            <a:endParaRPr lang="en-US" sz="3200" b="1" dirty="0">
              <a:solidFill>
                <a:srgbClr val="00477F"/>
              </a:solidFill>
            </a:endParaRPr>
          </a:p>
          <a:p>
            <a:pPr algn="ctr"/>
            <a:endParaRPr lang="en-US" sz="3200" b="1" dirty="0">
              <a:solidFill>
                <a:srgbClr val="00477F"/>
              </a:solidFill>
            </a:endParaRPr>
          </a:p>
        </p:txBody>
      </p:sp>
      <p:sp>
        <p:nvSpPr>
          <p:cNvPr id="21" name="Slide Number Placeholder 3">
            <a:extLst>
              <a:ext uri="{FF2B5EF4-FFF2-40B4-BE49-F238E27FC236}">
                <a16:creationId xmlns:a16="http://schemas.microsoft.com/office/drawing/2014/main" id="{85D4E1B1-0C16-0746-8D34-318B73B209D4}"/>
              </a:ext>
            </a:extLst>
          </p:cNvPr>
          <p:cNvSpPr txBox="1">
            <a:spLocks/>
          </p:cNvSpPr>
          <p:nvPr/>
        </p:nvSpPr>
        <p:spPr>
          <a:xfrm>
            <a:off x="9349800" y="6565039"/>
            <a:ext cx="2743200" cy="29296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64BD535-71E2-594A-8812-64BF56CF7653}" type="slidenum">
              <a:rPr lang="en-US" smtClean="0">
                <a:solidFill>
                  <a:schemeClr val="tx1"/>
                </a:solidFill>
                <a:latin typeface="Calibri" panose="020F0502020204030204"/>
              </a:rPr>
              <a:pPr/>
              <a:t>25</a:t>
            </a:fld>
            <a:endParaRPr lang="en-US" dirty="0">
              <a:solidFill>
                <a:schemeClr val="tx1"/>
              </a:solidFill>
              <a:latin typeface="Calibri" panose="020F0502020204030204"/>
            </a:endParaRPr>
          </a:p>
        </p:txBody>
      </p:sp>
    </p:spTree>
    <p:extLst>
      <p:ext uri="{BB962C8B-B14F-4D97-AF65-F5344CB8AC3E}">
        <p14:creationId xmlns:p14="http://schemas.microsoft.com/office/powerpoint/2010/main" val="1855970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F200F-56BA-6C49-A80F-A0280601FF11}"/>
              </a:ext>
            </a:extLst>
          </p:cNvPr>
          <p:cNvSpPr>
            <a:spLocks noGrp="1"/>
          </p:cNvSpPr>
          <p:nvPr>
            <p:ph type="title"/>
          </p:nvPr>
        </p:nvSpPr>
        <p:spPr/>
        <p:txBody>
          <a:bodyPr>
            <a:normAutofit/>
          </a:bodyPr>
          <a:lstStyle/>
          <a:p>
            <a:r>
              <a:rPr lang="en-US" sz="3200" b="1" dirty="0">
                <a:solidFill>
                  <a:srgbClr val="00477F"/>
                </a:solidFill>
                <a:latin typeface="Arial" panose="020B0604020202020204" pitchFamily="34" charset="0"/>
                <a:cs typeface="Arial" panose="020B0604020202020204" pitchFamily="34" charset="0"/>
              </a:rPr>
              <a:t>What is the current device situation?</a:t>
            </a:r>
          </a:p>
        </p:txBody>
      </p:sp>
      <p:sp>
        <p:nvSpPr>
          <p:cNvPr id="3" name="Content Placeholder 2">
            <a:extLst>
              <a:ext uri="{FF2B5EF4-FFF2-40B4-BE49-F238E27FC236}">
                <a16:creationId xmlns:a16="http://schemas.microsoft.com/office/drawing/2014/main" id="{E3A51CE6-CAFF-AA4D-A2F5-671F438BC936}"/>
              </a:ext>
            </a:extLst>
          </p:cNvPr>
          <p:cNvSpPr>
            <a:spLocks noGrp="1"/>
          </p:cNvSpPr>
          <p:nvPr>
            <p:ph idx="1"/>
          </p:nvPr>
        </p:nvSpPr>
        <p:spPr/>
        <p:txBody>
          <a:bodyPr/>
          <a:lstStyle/>
          <a:p>
            <a:r>
              <a:rPr lang="en-US" dirty="0"/>
              <a:t>Standalone devices that connect to smartphones and PCs</a:t>
            </a:r>
          </a:p>
          <a:p>
            <a:r>
              <a:rPr lang="en-US" dirty="0"/>
              <a:t>A lot of devices sending info to PC/smartphone apps and the cloud</a:t>
            </a:r>
          </a:p>
          <a:p>
            <a:r>
              <a:rPr lang="en-US" dirty="0"/>
              <a:t>Trend to use these devices to reduce length of stay by healthcare providers</a:t>
            </a:r>
          </a:p>
          <a:p>
            <a:r>
              <a:rPr lang="en-US" dirty="0"/>
              <a:t>Trend to use these to capture compliance analytics, especially with CPAP machines</a:t>
            </a:r>
          </a:p>
          <a:p>
            <a:r>
              <a:rPr lang="en-US" dirty="0"/>
              <a:t>Consumer devices starting to be used as part of treatment and monitoring</a:t>
            </a:r>
          </a:p>
          <a:p>
            <a:pPr marL="0" indent="0">
              <a:buNone/>
            </a:pPr>
            <a:endParaRPr lang="en-US" dirty="0"/>
          </a:p>
        </p:txBody>
      </p:sp>
      <p:sp>
        <p:nvSpPr>
          <p:cNvPr id="4" name="Slide Number Placeholder 3">
            <a:extLst>
              <a:ext uri="{FF2B5EF4-FFF2-40B4-BE49-F238E27FC236}">
                <a16:creationId xmlns:a16="http://schemas.microsoft.com/office/drawing/2014/main" id="{5390000A-1CCC-B443-815A-2E8EC8A39B74}"/>
              </a:ext>
            </a:extLst>
          </p:cNvPr>
          <p:cNvSpPr txBox="1">
            <a:spLocks/>
          </p:cNvSpPr>
          <p:nvPr/>
        </p:nvSpPr>
        <p:spPr>
          <a:xfrm>
            <a:off x="9349800" y="6565039"/>
            <a:ext cx="2743200" cy="29296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64BD535-71E2-594A-8812-64BF56CF7653}" type="slidenum">
              <a:rPr lang="en-US" smtClean="0">
                <a:solidFill>
                  <a:schemeClr val="tx1"/>
                </a:solidFill>
                <a:latin typeface="Calibri" panose="020F0502020204030204"/>
              </a:rPr>
              <a:pPr/>
              <a:t>3</a:t>
            </a:fld>
            <a:endParaRPr lang="en-US" dirty="0">
              <a:solidFill>
                <a:schemeClr val="tx1"/>
              </a:solidFill>
              <a:latin typeface="Calibri" panose="020F0502020204030204"/>
            </a:endParaRPr>
          </a:p>
        </p:txBody>
      </p:sp>
    </p:spTree>
    <p:extLst>
      <p:ext uri="{BB962C8B-B14F-4D97-AF65-F5344CB8AC3E}">
        <p14:creationId xmlns:p14="http://schemas.microsoft.com/office/powerpoint/2010/main" val="49994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F200F-56BA-6C49-A80F-A0280601FF11}"/>
              </a:ext>
            </a:extLst>
          </p:cNvPr>
          <p:cNvSpPr>
            <a:spLocks noGrp="1"/>
          </p:cNvSpPr>
          <p:nvPr>
            <p:ph type="title"/>
          </p:nvPr>
        </p:nvSpPr>
        <p:spPr/>
        <p:txBody>
          <a:bodyPr>
            <a:normAutofit/>
          </a:bodyPr>
          <a:lstStyle/>
          <a:p>
            <a:r>
              <a:rPr lang="en-US" sz="3200" b="1" dirty="0">
                <a:solidFill>
                  <a:srgbClr val="00477F"/>
                </a:solidFill>
                <a:latin typeface="Arial" panose="020B0604020202020204" pitchFamily="34" charset="0"/>
                <a:cs typeface="Arial" panose="020B0604020202020204" pitchFamily="34" charset="0"/>
              </a:rPr>
              <a:t>What we have to deal with in health systems</a:t>
            </a:r>
          </a:p>
        </p:txBody>
      </p:sp>
      <p:sp>
        <p:nvSpPr>
          <p:cNvPr id="3" name="Content Placeholder 2">
            <a:extLst>
              <a:ext uri="{FF2B5EF4-FFF2-40B4-BE49-F238E27FC236}">
                <a16:creationId xmlns:a16="http://schemas.microsoft.com/office/drawing/2014/main" id="{E3A51CE6-CAFF-AA4D-A2F5-671F438BC936}"/>
              </a:ext>
            </a:extLst>
          </p:cNvPr>
          <p:cNvSpPr>
            <a:spLocks noGrp="1"/>
          </p:cNvSpPr>
          <p:nvPr>
            <p:ph idx="1"/>
          </p:nvPr>
        </p:nvSpPr>
        <p:spPr/>
        <p:txBody>
          <a:bodyPr/>
          <a:lstStyle/>
          <a:p>
            <a:r>
              <a:rPr lang="en-US" dirty="0"/>
              <a:t>We have to evaluate these devices for risk</a:t>
            </a:r>
          </a:p>
          <a:p>
            <a:r>
              <a:rPr lang="en-US" dirty="0"/>
              <a:t>Large varieties of encryption and protection on device</a:t>
            </a:r>
          </a:p>
          <a:p>
            <a:r>
              <a:rPr lang="en-US" dirty="0"/>
              <a:t>Large varieties on how device info makes its way to the Electronic Medical Record or for clinical decisioning</a:t>
            </a:r>
          </a:p>
          <a:p>
            <a:r>
              <a:rPr lang="en-US" dirty="0"/>
              <a:t>Have to evaluate each solution for how it handles identity</a:t>
            </a:r>
          </a:p>
          <a:p>
            <a:endParaRPr lang="en-US" dirty="0"/>
          </a:p>
        </p:txBody>
      </p:sp>
      <p:sp>
        <p:nvSpPr>
          <p:cNvPr id="4" name="Slide Number Placeholder 3">
            <a:extLst>
              <a:ext uri="{FF2B5EF4-FFF2-40B4-BE49-F238E27FC236}">
                <a16:creationId xmlns:a16="http://schemas.microsoft.com/office/drawing/2014/main" id="{5171C515-5C9B-F640-8699-A0DD63001DB9}"/>
              </a:ext>
            </a:extLst>
          </p:cNvPr>
          <p:cNvSpPr txBox="1">
            <a:spLocks/>
          </p:cNvSpPr>
          <p:nvPr/>
        </p:nvSpPr>
        <p:spPr>
          <a:xfrm>
            <a:off x="9349800" y="6565039"/>
            <a:ext cx="2743200" cy="29296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64BD535-71E2-594A-8812-64BF56CF7653}" type="slidenum">
              <a:rPr lang="en-US" smtClean="0">
                <a:solidFill>
                  <a:schemeClr val="tx1"/>
                </a:solidFill>
                <a:latin typeface="Calibri" panose="020F0502020204030204"/>
              </a:rPr>
              <a:pPr/>
              <a:t>4</a:t>
            </a:fld>
            <a:endParaRPr lang="en-US" dirty="0">
              <a:solidFill>
                <a:schemeClr val="tx1"/>
              </a:solidFill>
              <a:latin typeface="Calibri" panose="020F0502020204030204"/>
            </a:endParaRPr>
          </a:p>
        </p:txBody>
      </p:sp>
    </p:spTree>
    <p:extLst>
      <p:ext uri="{BB962C8B-B14F-4D97-AF65-F5344CB8AC3E}">
        <p14:creationId xmlns:p14="http://schemas.microsoft.com/office/powerpoint/2010/main" val="3245355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F200F-56BA-6C49-A80F-A0280601FF11}"/>
              </a:ext>
            </a:extLst>
          </p:cNvPr>
          <p:cNvSpPr>
            <a:spLocks noGrp="1"/>
          </p:cNvSpPr>
          <p:nvPr>
            <p:ph type="title"/>
          </p:nvPr>
        </p:nvSpPr>
        <p:spPr>
          <a:xfrm>
            <a:off x="838200" y="365125"/>
            <a:ext cx="10515600" cy="1325563"/>
          </a:xfrm>
        </p:spPr>
        <p:txBody>
          <a:bodyPr>
            <a:normAutofit/>
          </a:bodyPr>
          <a:lstStyle/>
          <a:p>
            <a:r>
              <a:rPr lang="en-US" sz="3200" b="1" dirty="0">
                <a:solidFill>
                  <a:srgbClr val="00477F"/>
                </a:solidFill>
                <a:latin typeface="Arial" panose="020B0604020202020204" pitchFamily="34" charset="0"/>
                <a:cs typeface="Arial" panose="020B0604020202020204" pitchFamily="34" charset="0"/>
              </a:rPr>
              <a:t>What we have to deal with in health systems</a:t>
            </a:r>
          </a:p>
        </p:txBody>
      </p:sp>
      <p:sp>
        <p:nvSpPr>
          <p:cNvPr id="3" name="Content Placeholder 2">
            <a:extLst>
              <a:ext uri="{FF2B5EF4-FFF2-40B4-BE49-F238E27FC236}">
                <a16:creationId xmlns:a16="http://schemas.microsoft.com/office/drawing/2014/main" id="{E3A51CE6-CAFF-AA4D-A2F5-671F438BC936}"/>
              </a:ext>
            </a:extLst>
          </p:cNvPr>
          <p:cNvSpPr>
            <a:spLocks noGrp="1"/>
          </p:cNvSpPr>
          <p:nvPr>
            <p:ph idx="1"/>
          </p:nvPr>
        </p:nvSpPr>
        <p:spPr/>
        <p:txBody>
          <a:bodyPr>
            <a:normAutofit lnSpcReduction="10000"/>
          </a:bodyPr>
          <a:lstStyle/>
          <a:p>
            <a:r>
              <a:rPr lang="en-US" dirty="0"/>
              <a:t>Question:  How do we know this data is valid and belongs to the person?  </a:t>
            </a:r>
          </a:p>
          <a:p>
            <a:r>
              <a:rPr lang="en-US" dirty="0"/>
              <a:t>We have a requirement under the HIPAA Security Rule for Confidentiality, Availability, and Integrity of data presented to an EMR for payment, treatment, or operations</a:t>
            </a:r>
          </a:p>
          <a:p>
            <a:r>
              <a:rPr lang="en-US" dirty="0"/>
              <a:t>We have had to architect solutions to provide additional network security and wireless security</a:t>
            </a:r>
          </a:p>
          <a:p>
            <a:r>
              <a:rPr lang="en-US" dirty="0"/>
              <a:t>Security solutions often 1-2 years behind state of the art</a:t>
            </a:r>
          </a:p>
          <a:p>
            <a:r>
              <a:rPr lang="en-US" dirty="0"/>
              <a:t>Only the higher end devices get full manufacturer support.  Consumer devices have a much shorter lifecycle - a year if we are lucky</a:t>
            </a:r>
          </a:p>
          <a:p>
            <a:endParaRPr lang="en-US" dirty="0"/>
          </a:p>
        </p:txBody>
      </p:sp>
      <p:sp>
        <p:nvSpPr>
          <p:cNvPr id="4" name="Slide Number Placeholder 3">
            <a:extLst>
              <a:ext uri="{FF2B5EF4-FFF2-40B4-BE49-F238E27FC236}">
                <a16:creationId xmlns:a16="http://schemas.microsoft.com/office/drawing/2014/main" id="{EF7669C3-1706-CD46-B6BE-C7C2A3088C0F}"/>
              </a:ext>
            </a:extLst>
          </p:cNvPr>
          <p:cNvSpPr txBox="1">
            <a:spLocks/>
          </p:cNvSpPr>
          <p:nvPr/>
        </p:nvSpPr>
        <p:spPr>
          <a:xfrm>
            <a:off x="9349800" y="6565039"/>
            <a:ext cx="2743200" cy="29296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64BD535-71E2-594A-8812-64BF56CF7653}" type="slidenum">
              <a:rPr lang="en-US" smtClean="0">
                <a:solidFill>
                  <a:schemeClr val="tx1"/>
                </a:solidFill>
                <a:latin typeface="Calibri" panose="020F0502020204030204"/>
              </a:rPr>
              <a:pPr/>
              <a:t>5</a:t>
            </a:fld>
            <a:endParaRPr lang="en-US" dirty="0">
              <a:solidFill>
                <a:schemeClr val="tx1"/>
              </a:solidFill>
              <a:latin typeface="Calibri" panose="020F0502020204030204"/>
            </a:endParaRPr>
          </a:p>
        </p:txBody>
      </p:sp>
    </p:spTree>
    <p:extLst>
      <p:ext uri="{BB962C8B-B14F-4D97-AF65-F5344CB8AC3E}">
        <p14:creationId xmlns:p14="http://schemas.microsoft.com/office/powerpoint/2010/main" val="1912265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F200F-56BA-6C49-A80F-A0280601FF11}"/>
              </a:ext>
            </a:extLst>
          </p:cNvPr>
          <p:cNvSpPr>
            <a:spLocks noGrp="1"/>
          </p:cNvSpPr>
          <p:nvPr>
            <p:ph type="title"/>
          </p:nvPr>
        </p:nvSpPr>
        <p:spPr/>
        <p:txBody>
          <a:bodyPr>
            <a:normAutofit/>
          </a:bodyPr>
          <a:lstStyle/>
          <a:p>
            <a:r>
              <a:rPr lang="en-US" sz="3200" b="1" dirty="0">
                <a:solidFill>
                  <a:srgbClr val="00477F"/>
                </a:solidFill>
                <a:latin typeface="Arial" panose="020B0604020202020204" pitchFamily="34" charset="0"/>
                <a:cs typeface="Arial" panose="020B0604020202020204" pitchFamily="34" charset="0"/>
              </a:rPr>
              <a:t>Identity Issues</a:t>
            </a:r>
          </a:p>
        </p:txBody>
      </p:sp>
      <p:sp>
        <p:nvSpPr>
          <p:cNvPr id="3" name="Content Placeholder 2">
            <a:extLst>
              <a:ext uri="{FF2B5EF4-FFF2-40B4-BE49-F238E27FC236}">
                <a16:creationId xmlns:a16="http://schemas.microsoft.com/office/drawing/2014/main" id="{E3A51CE6-CAFF-AA4D-A2F5-671F438BC936}"/>
              </a:ext>
            </a:extLst>
          </p:cNvPr>
          <p:cNvSpPr>
            <a:spLocks noGrp="1"/>
          </p:cNvSpPr>
          <p:nvPr>
            <p:ph idx="1"/>
          </p:nvPr>
        </p:nvSpPr>
        <p:spPr/>
        <p:txBody>
          <a:bodyPr/>
          <a:lstStyle/>
          <a:p>
            <a:r>
              <a:rPr lang="en-US" dirty="0"/>
              <a:t>Numerous different ways to authenticate users, patients, providers</a:t>
            </a:r>
          </a:p>
          <a:p>
            <a:r>
              <a:rPr lang="en-US" dirty="0"/>
              <a:t>While federation is prevalent in higher education, there are still a lot of islands in healthcare</a:t>
            </a:r>
          </a:p>
          <a:p>
            <a:r>
              <a:rPr lang="en-US" dirty="0"/>
              <a:t>The VA has non-federated identities as part of their VistA EMR </a:t>
            </a:r>
          </a:p>
          <a:p>
            <a:r>
              <a:rPr lang="en-US" dirty="0"/>
              <a:t>Many larger health systems don't federate their EMR systems</a:t>
            </a:r>
          </a:p>
          <a:p>
            <a:r>
              <a:rPr lang="en-US" dirty="0"/>
              <a:t>This leads to an inability to review access at a global level</a:t>
            </a:r>
          </a:p>
          <a:p>
            <a:r>
              <a:rPr lang="en-US" dirty="0"/>
              <a:t>Unique non-SSN patient identifier was part of the original Omnibus Rule, and was removed due to influence by former Rep. Ron Paul</a:t>
            </a:r>
          </a:p>
          <a:p>
            <a:endParaRPr lang="en-US" dirty="0"/>
          </a:p>
        </p:txBody>
      </p:sp>
      <p:sp>
        <p:nvSpPr>
          <p:cNvPr id="4" name="Slide Number Placeholder 3">
            <a:extLst>
              <a:ext uri="{FF2B5EF4-FFF2-40B4-BE49-F238E27FC236}">
                <a16:creationId xmlns:a16="http://schemas.microsoft.com/office/drawing/2014/main" id="{7B3A87A0-4228-C545-BEC5-DC8CCAC11540}"/>
              </a:ext>
            </a:extLst>
          </p:cNvPr>
          <p:cNvSpPr txBox="1">
            <a:spLocks/>
          </p:cNvSpPr>
          <p:nvPr/>
        </p:nvSpPr>
        <p:spPr>
          <a:xfrm>
            <a:off x="9349800" y="6565039"/>
            <a:ext cx="2743200" cy="29296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64BD535-71E2-594A-8812-64BF56CF7653}" type="slidenum">
              <a:rPr lang="en-US" smtClean="0">
                <a:solidFill>
                  <a:schemeClr val="tx1"/>
                </a:solidFill>
                <a:latin typeface="Calibri" panose="020F0502020204030204"/>
              </a:rPr>
              <a:pPr/>
              <a:t>6</a:t>
            </a:fld>
            <a:endParaRPr lang="en-US" dirty="0">
              <a:solidFill>
                <a:schemeClr val="tx1"/>
              </a:solidFill>
              <a:latin typeface="Calibri" panose="020F0502020204030204"/>
            </a:endParaRPr>
          </a:p>
        </p:txBody>
      </p:sp>
    </p:spTree>
    <p:extLst>
      <p:ext uri="{BB962C8B-B14F-4D97-AF65-F5344CB8AC3E}">
        <p14:creationId xmlns:p14="http://schemas.microsoft.com/office/powerpoint/2010/main" val="2963978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F200F-56BA-6C49-A80F-A0280601FF11}"/>
              </a:ext>
            </a:extLst>
          </p:cNvPr>
          <p:cNvSpPr>
            <a:spLocks noGrp="1"/>
          </p:cNvSpPr>
          <p:nvPr>
            <p:ph type="title"/>
          </p:nvPr>
        </p:nvSpPr>
        <p:spPr/>
        <p:txBody>
          <a:bodyPr>
            <a:normAutofit/>
          </a:bodyPr>
          <a:lstStyle/>
          <a:p>
            <a:r>
              <a:rPr lang="en-US" sz="3200" b="1" dirty="0">
                <a:solidFill>
                  <a:srgbClr val="00477F"/>
                </a:solidFill>
                <a:latin typeface="Arial" panose="020B0604020202020204" pitchFamily="34" charset="0"/>
                <a:cs typeface="Arial" panose="020B0604020202020204" pitchFamily="34" charset="0"/>
              </a:rPr>
              <a:t>Identity Issues</a:t>
            </a:r>
          </a:p>
        </p:txBody>
      </p:sp>
      <p:sp>
        <p:nvSpPr>
          <p:cNvPr id="3" name="Content Placeholder 2">
            <a:extLst>
              <a:ext uri="{FF2B5EF4-FFF2-40B4-BE49-F238E27FC236}">
                <a16:creationId xmlns:a16="http://schemas.microsoft.com/office/drawing/2014/main" id="{E3A51CE6-CAFF-AA4D-A2F5-671F438BC936}"/>
              </a:ext>
            </a:extLst>
          </p:cNvPr>
          <p:cNvSpPr>
            <a:spLocks noGrp="1"/>
          </p:cNvSpPr>
          <p:nvPr>
            <p:ph idx="1"/>
          </p:nvPr>
        </p:nvSpPr>
        <p:spPr>
          <a:xfrm>
            <a:off x="838200" y="1478280"/>
            <a:ext cx="10789920" cy="5379719"/>
          </a:xfrm>
        </p:spPr>
        <p:txBody>
          <a:bodyPr>
            <a:normAutofit fontScale="92500" lnSpcReduction="10000"/>
          </a:bodyPr>
          <a:lstStyle/>
          <a:p>
            <a:pPr>
              <a:lnSpc>
                <a:spcPct val="120000"/>
              </a:lnSpc>
            </a:pPr>
            <a:r>
              <a:rPr lang="en-US" dirty="0"/>
              <a:t>Personal information gets duplicated all over the place and it becomes best guess - Every vendor has their own system, unlike higher ed!</a:t>
            </a:r>
          </a:p>
          <a:p>
            <a:pPr>
              <a:lnSpc>
                <a:spcPct val="120000"/>
              </a:lnSpc>
            </a:pPr>
            <a:r>
              <a:rPr lang="en-US" dirty="0"/>
              <a:t>Best guesses for all three as vendors have to use either personal data such as SSN, reduplicate information on different web sites, or just leave out security altogether</a:t>
            </a:r>
          </a:p>
          <a:p>
            <a:pPr>
              <a:lnSpc>
                <a:spcPct val="120000"/>
              </a:lnSpc>
            </a:pPr>
            <a:r>
              <a:rPr lang="en-US" dirty="0"/>
              <a:t>Password reuse leading to easily guessable passwords</a:t>
            </a:r>
          </a:p>
          <a:p>
            <a:pPr>
              <a:lnSpc>
                <a:spcPct val="120000"/>
              </a:lnSpc>
            </a:pPr>
            <a:r>
              <a:rPr lang="en-US" dirty="0"/>
              <a:t>Password managers are another layer of complexity that only your most educated people are going to us - have to address the 99%</a:t>
            </a:r>
          </a:p>
          <a:p>
            <a:pPr>
              <a:lnSpc>
                <a:spcPct val="120000"/>
              </a:lnSpc>
            </a:pPr>
            <a:r>
              <a:rPr lang="en-US" dirty="0"/>
              <a:t>Personal information all over the place and unmanaged</a:t>
            </a:r>
          </a:p>
          <a:p>
            <a:pPr>
              <a:lnSpc>
                <a:spcPct val="120000"/>
              </a:lnSpc>
            </a:pPr>
            <a:r>
              <a:rPr lang="en-US" dirty="0"/>
              <a:t>Separate identity stores for each system</a:t>
            </a:r>
          </a:p>
          <a:p>
            <a:pPr>
              <a:lnSpc>
                <a:spcPct val="120000"/>
              </a:lnSpc>
            </a:pPr>
            <a:endParaRPr lang="en-US" dirty="0"/>
          </a:p>
        </p:txBody>
      </p:sp>
      <p:sp>
        <p:nvSpPr>
          <p:cNvPr id="4" name="Slide Number Placeholder 3">
            <a:extLst>
              <a:ext uri="{FF2B5EF4-FFF2-40B4-BE49-F238E27FC236}">
                <a16:creationId xmlns:a16="http://schemas.microsoft.com/office/drawing/2014/main" id="{0B8A8501-094D-B548-8545-F8B6BEEFC112}"/>
              </a:ext>
            </a:extLst>
          </p:cNvPr>
          <p:cNvSpPr txBox="1">
            <a:spLocks/>
          </p:cNvSpPr>
          <p:nvPr/>
        </p:nvSpPr>
        <p:spPr>
          <a:xfrm>
            <a:off x="9349800" y="6565039"/>
            <a:ext cx="2743200" cy="29296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64BD535-71E2-594A-8812-64BF56CF7653}" type="slidenum">
              <a:rPr lang="en-US" smtClean="0">
                <a:solidFill>
                  <a:schemeClr val="tx1"/>
                </a:solidFill>
                <a:latin typeface="Calibri" panose="020F0502020204030204"/>
              </a:rPr>
              <a:pPr/>
              <a:t>7</a:t>
            </a:fld>
            <a:endParaRPr lang="en-US" dirty="0">
              <a:solidFill>
                <a:schemeClr val="tx1"/>
              </a:solidFill>
              <a:latin typeface="Calibri" panose="020F0502020204030204"/>
            </a:endParaRPr>
          </a:p>
        </p:txBody>
      </p:sp>
    </p:spTree>
    <p:extLst>
      <p:ext uri="{BB962C8B-B14F-4D97-AF65-F5344CB8AC3E}">
        <p14:creationId xmlns:p14="http://schemas.microsoft.com/office/powerpoint/2010/main" val="356375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F200F-56BA-6C49-A80F-A0280601FF11}"/>
              </a:ext>
            </a:extLst>
          </p:cNvPr>
          <p:cNvSpPr>
            <a:spLocks noGrp="1"/>
          </p:cNvSpPr>
          <p:nvPr>
            <p:ph type="title"/>
          </p:nvPr>
        </p:nvSpPr>
        <p:spPr/>
        <p:txBody>
          <a:bodyPr>
            <a:normAutofit/>
          </a:bodyPr>
          <a:lstStyle/>
          <a:p>
            <a:r>
              <a:rPr lang="en-US" sz="3200" b="1" dirty="0">
                <a:solidFill>
                  <a:srgbClr val="00477F"/>
                </a:solidFill>
                <a:latin typeface="Arial" panose="020B0604020202020204" pitchFamily="34" charset="0"/>
                <a:cs typeface="Arial" panose="020B0604020202020204" pitchFamily="34" charset="0"/>
              </a:rPr>
              <a:t>Lack of Security is Evident</a:t>
            </a:r>
          </a:p>
        </p:txBody>
      </p:sp>
      <p:sp>
        <p:nvSpPr>
          <p:cNvPr id="3" name="Content Placeholder 2">
            <a:extLst>
              <a:ext uri="{FF2B5EF4-FFF2-40B4-BE49-F238E27FC236}">
                <a16:creationId xmlns:a16="http://schemas.microsoft.com/office/drawing/2014/main" id="{E3A51CE6-CAFF-AA4D-A2F5-671F438BC936}"/>
              </a:ext>
            </a:extLst>
          </p:cNvPr>
          <p:cNvSpPr>
            <a:spLocks noGrp="1"/>
          </p:cNvSpPr>
          <p:nvPr>
            <p:ph idx="1"/>
          </p:nvPr>
        </p:nvSpPr>
        <p:spPr/>
        <p:txBody>
          <a:bodyPr/>
          <a:lstStyle/>
          <a:p>
            <a:r>
              <a:rPr lang="en-US" dirty="0"/>
              <a:t># of data breaches from IOT devices</a:t>
            </a:r>
          </a:p>
          <a:p>
            <a:r>
              <a:rPr lang="en-US" dirty="0"/>
              <a:t># of unprotected devices </a:t>
            </a:r>
          </a:p>
          <a:p>
            <a:r>
              <a:rPr lang="en-US" dirty="0"/>
              <a:t># of manuals of devices available on Google with instructions on how to override physician defaults (CPAP machines in particular)</a:t>
            </a:r>
          </a:p>
          <a:p>
            <a:r>
              <a:rPr lang="en-US" dirty="0"/>
              <a:t>Ease of breaking or falsifying data on a device</a:t>
            </a:r>
          </a:p>
          <a:p>
            <a:r>
              <a:rPr lang="en-US" dirty="0"/>
              <a:t>Ease of breaking into cloud providers to get the data</a:t>
            </a:r>
          </a:p>
          <a:p>
            <a:r>
              <a:rPr lang="en-US" dirty="0"/>
              <a:t># of health apps reselling information as a revenue stream (https://gizmodo.com/researchers-create-fake-profiles-on-24-health-apps-and-1833474535)</a:t>
            </a:r>
          </a:p>
          <a:p>
            <a:endParaRPr lang="en-US" dirty="0"/>
          </a:p>
        </p:txBody>
      </p:sp>
      <p:sp>
        <p:nvSpPr>
          <p:cNvPr id="4" name="Slide Number Placeholder 3">
            <a:extLst>
              <a:ext uri="{FF2B5EF4-FFF2-40B4-BE49-F238E27FC236}">
                <a16:creationId xmlns:a16="http://schemas.microsoft.com/office/drawing/2014/main" id="{F22573F2-79DD-AE43-B63F-A2E6F0927127}"/>
              </a:ext>
            </a:extLst>
          </p:cNvPr>
          <p:cNvSpPr txBox="1">
            <a:spLocks/>
          </p:cNvSpPr>
          <p:nvPr/>
        </p:nvSpPr>
        <p:spPr>
          <a:xfrm>
            <a:off x="9349800" y="6565039"/>
            <a:ext cx="2743200" cy="29296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64BD535-71E2-594A-8812-64BF56CF7653}" type="slidenum">
              <a:rPr lang="en-US" smtClean="0">
                <a:solidFill>
                  <a:schemeClr val="tx1"/>
                </a:solidFill>
                <a:latin typeface="Calibri" panose="020F0502020204030204"/>
              </a:rPr>
              <a:pPr/>
              <a:t>8</a:t>
            </a:fld>
            <a:endParaRPr lang="en-US" dirty="0">
              <a:solidFill>
                <a:schemeClr val="tx1"/>
              </a:solidFill>
              <a:latin typeface="Calibri" panose="020F0502020204030204"/>
            </a:endParaRPr>
          </a:p>
        </p:txBody>
      </p:sp>
    </p:spTree>
    <p:extLst>
      <p:ext uri="{BB962C8B-B14F-4D97-AF65-F5344CB8AC3E}">
        <p14:creationId xmlns:p14="http://schemas.microsoft.com/office/powerpoint/2010/main" val="3588145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F200F-56BA-6C49-A80F-A0280601FF11}"/>
              </a:ext>
            </a:extLst>
          </p:cNvPr>
          <p:cNvSpPr>
            <a:spLocks noGrp="1"/>
          </p:cNvSpPr>
          <p:nvPr>
            <p:ph type="title"/>
          </p:nvPr>
        </p:nvSpPr>
        <p:spPr>
          <a:xfrm>
            <a:off x="838200" y="365125"/>
            <a:ext cx="10515600" cy="1325563"/>
          </a:xfrm>
        </p:spPr>
        <p:txBody>
          <a:bodyPr>
            <a:normAutofit/>
          </a:bodyPr>
          <a:lstStyle/>
          <a:p>
            <a:r>
              <a:rPr lang="en-US" sz="3200" b="1" dirty="0">
                <a:solidFill>
                  <a:srgbClr val="00477F"/>
                </a:solidFill>
                <a:latin typeface="Arial" panose="020B0604020202020204" pitchFamily="34" charset="0"/>
                <a:cs typeface="Arial" panose="020B0604020202020204" pitchFamily="34" charset="0"/>
              </a:rPr>
              <a:t>FDA Premarket Guidance</a:t>
            </a:r>
          </a:p>
        </p:txBody>
      </p:sp>
      <p:sp>
        <p:nvSpPr>
          <p:cNvPr id="3" name="Content Placeholder 2">
            <a:extLst>
              <a:ext uri="{FF2B5EF4-FFF2-40B4-BE49-F238E27FC236}">
                <a16:creationId xmlns:a16="http://schemas.microsoft.com/office/drawing/2014/main" id="{E3A51CE6-CAFF-AA4D-A2F5-671F438BC936}"/>
              </a:ext>
            </a:extLst>
          </p:cNvPr>
          <p:cNvSpPr>
            <a:spLocks noGrp="1"/>
          </p:cNvSpPr>
          <p:nvPr>
            <p:ph idx="1"/>
          </p:nvPr>
        </p:nvSpPr>
        <p:spPr/>
        <p:txBody>
          <a:bodyPr/>
          <a:lstStyle/>
          <a:p>
            <a:r>
              <a:rPr lang="en-US" dirty="0"/>
              <a:t>What does this mean for engineering?</a:t>
            </a:r>
          </a:p>
          <a:p>
            <a:pPr lvl="1"/>
            <a:r>
              <a:rPr lang="en-US" dirty="0"/>
              <a:t>It hints at DevSecOps, but doesn’t go there</a:t>
            </a:r>
          </a:p>
          <a:p>
            <a:r>
              <a:rPr lang="en-US" dirty="0"/>
              <a:t>Doesn't encompass cloud guidance and best practices for servers</a:t>
            </a:r>
          </a:p>
          <a:p>
            <a:pPr lvl="1"/>
            <a:r>
              <a:rPr lang="en-US" dirty="0"/>
              <a:t>We need to really address this as well – everyone is moving to the cloud</a:t>
            </a:r>
          </a:p>
          <a:p>
            <a:pPr lvl="1"/>
            <a:r>
              <a:rPr lang="en-US" dirty="0"/>
              <a:t>5G = first cloud-based telecom platform</a:t>
            </a:r>
          </a:p>
          <a:p>
            <a:pPr lvl="1"/>
            <a:r>
              <a:rPr lang="en-US" dirty="0"/>
              <a:t>Our devices will use the cloud to communicate whether we want to or not</a:t>
            </a:r>
          </a:p>
          <a:p>
            <a:r>
              <a:rPr lang="en-US" dirty="0"/>
              <a:t>In its initial form, didn't account for log analysis</a:t>
            </a:r>
          </a:p>
          <a:p>
            <a:endParaRPr lang="en-US" dirty="0"/>
          </a:p>
        </p:txBody>
      </p:sp>
      <p:sp>
        <p:nvSpPr>
          <p:cNvPr id="4" name="Slide Number Placeholder 3">
            <a:extLst>
              <a:ext uri="{FF2B5EF4-FFF2-40B4-BE49-F238E27FC236}">
                <a16:creationId xmlns:a16="http://schemas.microsoft.com/office/drawing/2014/main" id="{F51B8238-43CC-3E4F-9C78-DB9F0CC6A210}"/>
              </a:ext>
            </a:extLst>
          </p:cNvPr>
          <p:cNvSpPr txBox="1">
            <a:spLocks/>
          </p:cNvSpPr>
          <p:nvPr/>
        </p:nvSpPr>
        <p:spPr>
          <a:xfrm>
            <a:off x="9349800" y="6565039"/>
            <a:ext cx="2743200" cy="29296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64BD535-71E2-594A-8812-64BF56CF7653}" type="slidenum">
              <a:rPr lang="en-US" smtClean="0">
                <a:solidFill>
                  <a:schemeClr val="tx1"/>
                </a:solidFill>
                <a:latin typeface="Calibri" panose="020F0502020204030204"/>
              </a:rPr>
              <a:pPr/>
              <a:t>9</a:t>
            </a:fld>
            <a:endParaRPr lang="en-US" dirty="0">
              <a:solidFill>
                <a:schemeClr val="tx1"/>
              </a:solidFill>
              <a:latin typeface="Calibri" panose="020F0502020204030204"/>
            </a:endParaRPr>
          </a:p>
        </p:txBody>
      </p:sp>
    </p:spTree>
    <p:extLst>
      <p:ext uri="{BB962C8B-B14F-4D97-AF65-F5344CB8AC3E}">
        <p14:creationId xmlns:p14="http://schemas.microsoft.com/office/powerpoint/2010/main" val="36033142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TotalTime>
  <Words>2012</Words>
  <Application>Microsoft Office PowerPoint</Application>
  <PresentationFormat>Widescreen</PresentationFormat>
  <Paragraphs>348</Paragraphs>
  <Slides>25</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ＭＳ Ｐゴシック</vt:lpstr>
      <vt:lpstr>ＭＳ Ｐゴシック</vt:lpstr>
      <vt:lpstr>Arial</vt:lpstr>
      <vt:lpstr>Calibri</vt:lpstr>
      <vt:lpstr>Calibri Light</vt:lpstr>
      <vt:lpstr>Segoe UI</vt:lpstr>
      <vt:lpstr>Verdana</vt:lpstr>
      <vt:lpstr>Office Theme</vt:lpstr>
      <vt:lpstr>PowerPoint Presentation</vt:lpstr>
      <vt:lpstr>Mitch Parker - Background</vt:lpstr>
      <vt:lpstr>What is the current device situation?</vt:lpstr>
      <vt:lpstr>What we have to deal with in health systems</vt:lpstr>
      <vt:lpstr>What we have to deal with in health systems</vt:lpstr>
      <vt:lpstr>Identity Issues</vt:lpstr>
      <vt:lpstr>Identity Issues</vt:lpstr>
      <vt:lpstr>Lack of Security is Evident</vt:lpstr>
      <vt:lpstr>FDA Premarket Guidance</vt:lpstr>
      <vt:lpstr>What this adds up to</vt:lpstr>
      <vt:lpstr>What can we do?</vt:lpstr>
      <vt:lpstr>IEEE-Standards Association Working Group:  Clinical IoT Data and Device Interoperability with TIPPSS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Blockchain in Healthcare Today –  Open access peer-review journal</vt:lpstr>
      <vt:lpstr>Read our new book on TIPPSS for IoT  by 17 women authors from around the world</vt:lpstr>
      <vt:lpstr>Cybersecurity Research Transition to Practice (TTP)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Florence Hudson</dc:creator>
  <cp:lastModifiedBy>Whitney, Jason Lee</cp:lastModifiedBy>
  <cp:revision>24</cp:revision>
  <dcterms:created xsi:type="dcterms:W3CDTF">2019-03-30T14:11:57Z</dcterms:created>
  <dcterms:modified xsi:type="dcterms:W3CDTF">2019-04-18T14:48:22Z</dcterms:modified>
</cp:coreProperties>
</file>